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57" r:id="rId3"/>
    <p:sldId id="377" r:id="rId4"/>
    <p:sldId id="378" r:id="rId5"/>
    <p:sldId id="258" r:id="rId6"/>
    <p:sldId id="259" r:id="rId7"/>
    <p:sldId id="370" r:id="rId8"/>
    <p:sldId id="260" r:id="rId9"/>
    <p:sldId id="371" r:id="rId10"/>
    <p:sldId id="388" r:id="rId11"/>
    <p:sldId id="262" r:id="rId12"/>
    <p:sldId id="263" r:id="rId13"/>
    <p:sldId id="372" r:id="rId14"/>
    <p:sldId id="264" r:id="rId15"/>
    <p:sldId id="265" r:id="rId16"/>
    <p:sldId id="261" r:id="rId17"/>
    <p:sldId id="266" r:id="rId18"/>
    <p:sldId id="373" r:id="rId19"/>
    <p:sldId id="374" r:id="rId20"/>
    <p:sldId id="375" r:id="rId21"/>
    <p:sldId id="376" r:id="rId22"/>
    <p:sldId id="379" r:id="rId23"/>
    <p:sldId id="380" r:id="rId24"/>
    <p:sldId id="381" r:id="rId25"/>
    <p:sldId id="382" r:id="rId26"/>
    <p:sldId id="389" r:id="rId27"/>
    <p:sldId id="390" r:id="rId28"/>
    <p:sldId id="383" r:id="rId29"/>
    <p:sldId id="384" r:id="rId30"/>
    <p:sldId id="385" r:id="rId31"/>
    <p:sldId id="392" r:id="rId32"/>
    <p:sldId id="386" r:id="rId33"/>
    <p:sldId id="391" r:id="rId34"/>
    <p:sldId id="393" r:id="rId35"/>
    <p:sldId id="396" r:id="rId36"/>
    <p:sldId id="395" r:id="rId3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ndolph" initials="R" lastIdx="1" clrIdx="0">
    <p:extLst>
      <p:ext uri="{19B8F6BF-5375-455C-9EA6-DF929625EA0E}">
        <p15:presenceInfo xmlns:p15="http://schemas.microsoft.com/office/powerpoint/2012/main" userId="Randolp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1" autoAdjust="0"/>
    <p:restoredTop sz="94635" autoAdjust="0"/>
  </p:normalViewPr>
  <p:slideViewPr>
    <p:cSldViewPr>
      <p:cViewPr varScale="1">
        <p:scale>
          <a:sx n="85" d="100"/>
          <a:sy n="85" d="100"/>
        </p:scale>
        <p:origin x="882" y="84"/>
      </p:cViewPr>
      <p:guideLst>
        <p:guide orient="horz" pos="2160"/>
        <p:guide pos="2880"/>
      </p:guideLst>
    </p:cSldViewPr>
  </p:slideViewPr>
  <p:outlineViewPr>
    <p:cViewPr>
      <p:scale>
        <a:sx n="33" d="100"/>
        <a:sy n="33" d="100"/>
      </p:scale>
      <p:origin x="0" y="-32142"/>
    </p:cViewPr>
  </p:outlineViewPr>
  <p:notesTextViewPr>
    <p:cViewPr>
      <p:scale>
        <a:sx n="100" d="100"/>
        <a:sy n="100" d="100"/>
      </p:scale>
      <p:origin x="0" y="0"/>
    </p:cViewPr>
  </p:notesTextViewPr>
  <p:notesViewPr>
    <p:cSldViewPr>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47"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45"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958B51-7C77-4D37-89F9-DB7550FE6CE6}" type="datetimeFigureOut">
              <a:rPr lang="en-US" smtClean="0"/>
              <a:t>6/10/2021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F5AF9-160D-4630-9205-5406205DCCA7}" type="slidenum">
              <a:rPr lang="en-US" smtClean="0"/>
              <a:t>‹#›</a:t>
            </a:fld>
            <a:endParaRPr lang="en-US"/>
          </a:p>
        </p:txBody>
      </p:sp>
    </p:spTree>
    <p:extLst>
      <p:ext uri="{BB962C8B-B14F-4D97-AF65-F5344CB8AC3E}">
        <p14:creationId xmlns:p14="http://schemas.microsoft.com/office/powerpoint/2010/main" val="428069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icle.org/modules/mlo/cases/display.aspx?style=book&amp;cite=482%20Mich%20459"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AF5AF9-160D-4630-9205-5406205DCCA7}" type="slidenum">
              <a:rPr lang="en-US" smtClean="0"/>
              <a:t>26</a:t>
            </a:fld>
            <a:endParaRPr lang="en-US"/>
          </a:p>
        </p:txBody>
      </p:sp>
    </p:spTree>
    <p:extLst>
      <p:ext uri="{BB962C8B-B14F-4D97-AF65-F5344CB8AC3E}">
        <p14:creationId xmlns:p14="http://schemas.microsoft.com/office/powerpoint/2010/main" val="4215019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62100" y="304800"/>
            <a:ext cx="3886200" cy="2914650"/>
          </a:xfrm>
        </p:spPr>
      </p:sp>
      <p:sp>
        <p:nvSpPr>
          <p:cNvPr id="3" name="Notes Placeholder 2"/>
          <p:cNvSpPr>
            <a:spLocks noGrp="1"/>
          </p:cNvSpPr>
          <p:nvPr>
            <p:ph type="body" idx="1"/>
          </p:nvPr>
        </p:nvSpPr>
        <p:spPr>
          <a:xfrm>
            <a:off x="685800" y="3352800"/>
            <a:ext cx="5486400" cy="4648200"/>
          </a:xfrm>
        </p:spPr>
        <p:txBody>
          <a:bodyPr/>
          <a:lstStyle/>
          <a:p>
            <a:pPr marL="171450" indent="-171450">
              <a:buFont typeface="Arial" panose="020B0604020202020204" pitchFamily="34" charset="0"/>
              <a:buChar char="•"/>
            </a:pPr>
            <a:r>
              <a:rPr lang="en-US" sz="1000" b="0" i="0" dirty="0">
                <a:solidFill>
                  <a:srgbClr val="484848"/>
                </a:solidFill>
                <a:effectLst/>
                <a:latin typeface="Raleway"/>
              </a:rPr>
              <a:t>Qualified immunity protects governmental actors from being sued in their individual capacities in Section 1983 litigation. The defense is based on the objective reasonableness of an official's action in light of the clearly established law at the time of the alleged action. Reviewing courts consider whether a reasonable official would understand that his or her actions violate a plaintiff's clearly established constitutional right.</a:t>
            </a:r>
            <a:r>
              <a:rPr lang="en-US" sz="1000" b="0" i="0" baseline="30000" dirty="0">
                <a:solidFill>
                  <a:srgbClr val="484848"/>
                </a:solidFill>
                <a:effectLst/>
                <a:latin typeface="Raleway"/>
              </a:rPr>
              <a:t>3</a:t>
            </a:r>
            <a:r>
              <a:rPr lang="en-US" sz="1000" b="0" i="0" dirty="0">
                <a:solidFill>
                  <a:srgbClr val="484848"/>
                </a:solidFill>
                <a:effectLst/>
                <a:latin typeface="Raleway"/>
              </a:rPr>
              <a:t> Qualified immunity is a powerful defense, as it protects “all but the plainly incompetent or those who knowingly violate the law.”</a:t>
            </a:r>
            <a:endParaRPr lang="en-US" sz="1000" b="0" i="0" baseline="30000" dirty="0">
              <a:solidFill>
                <a:srgbClr val="484848"/>
              </a:solidFill>
              <a:effectLst/>
              <a:latin typeface="Raleway"/>
            </a:endParaRPr>
          </a:p>
          <a:p>
            <a:pPr marL="171450" indent="-171450">
              <a:buFont typeface="Arial" panose="020B0604020202020204" pitchFamily="34" charset="0"/>
              <a:buChar char="•"/>
            </a:pPr>
            <a:r>
              <a:rPr lang="en-US" sz="1000" b="0" i="0" dirty="0">
                <a:solidFill>
                  <a:srgbClr val="484848"/>
                </a:solidFill>
                <a:effectLst/>
                <a:latin typeface="Raleway"/>
              </a:rPr>
              <a:t>If a defendant's conduct is found “objectively reasonable” by a court analyzing a federal qualified immunity defense, that reasonableness finding sometimes can be used to defeat companion state law claims. Such an argument is logical: if an official's actions are “objectively reasonable” under the qualified immunity standard, then those same actions cannot also be negligent or wrongful, as required to prove most state law tort claims.  Defeating a state law tort claim in this way may allow a defendant to avoid arguments that state immunity defenses have been waived or are otherwise unavailable.</a:t>
            </a:r>
          </a:p>
          <a:p>
            <a:pPr marL="171450" indent="-171450">
              <a:buFont typeface="Arial" panose="020B0604020202020204" pitchFamily="34" charset="0"/>
              <a:buChar char="•"/>
            </a:pPr>
            <a:r>
              <a:rPr lang="en-US" sz="1000" dirty="0">
                <a:solidFill>
                  <a:srgbClr val="484848"/>
                </a:solidFill>
                <a:latin typeface="Raleway"/>
              </a:rPr>
              <a:t>The GTLA contains five statutory exceptions to immunity: (1) the failure to maintain and repair highways, (2) the negligent operation of government-owned vehicles, (3) dangerous or defective conditions in public buildings, (4) the performance of proprietary functions, and (5) the ownership or operation of a government hospital. </a:t>
            </a:r>
          </a:p>
          <a:p>
            <a:pPr marL="171450" indent="-171450">
              <a:buFont typeface="Arial" panose="020B0604020202020204" pitchFamily="34" charset="0"/>
              <a:buChar char="•"/>
            </a:pPr>
            <a:r>
              <a:rPr lang="en-US" sz="1000" dirty="0">
                <a:solidFill>
                  <a:srgbClr val="484848"/>
                </a:solidFill>
                <a:latin typeface="Raleway"/>
              </a:rPr>
              <a:t>Immunity conferred on governmental agencies is broad, the exceptions are “narrowly drawn” and are to be narrowly construed.</a:t>
            </a:r>
          </a:p>
          <a:p>
            <a:pPr marL="171450" indent="-171450">
              <a:buFont typeface="Arial" panose="020B0604020202020204" pitchFamily="34" charset="0"/>
              <a:buChar char="•"/>
            </a:pPr>
            <a:r>
              <a:rPr lang="en-US" sz="1000" b="0" i="0" dirty="0">
                <a:solidFill>
                  <a:srgbClr val="000000"/>
                </a:solidFill>
                <a:effectLst/>
                <a:latin typeface="Arial" panose="020B0604020202020204" pitchFamily="34" charset="0"/>
              </a:rPr>
              <a:t>Judges, legislators, and the elective or highest appointive executive officials of all levels of government are immune from tort liability for injuries to persons or damage to property whenever they are acting within the scope of their judicial, legislative, or executive authority. Lower-level government officers, employees, and volunteers are immune from tort liability for </a:t>
            </a:r>
            <a:r>
              <a:rPr lang="en-US" sz="1000" b="0" i="1" dirty="0">
                <a:solidFill>
                  <a:srgbClr val="000000"/>
                </a:solidFill>
                <a:effectLst/>
                <a:latin typeface="Arial" panose="020B0604020202020204" pitchFamily="34" charset="0"/>
              </a:rPr>
              <a:t>negligent </a:t>
            </a:r>
            <a:r>
              <a:rPr lang="en-US" sz="1000" b="0" i="0" dirty="0">
                <a:solidFill>
                  <a:srgbClr val="000000"/>
                </a:solidFill>
                <a:effectLst/>
                <a:latin typeface="Arial" panose="020B0604020202020204" pitchFamily="34" charset="0"/>
              </a:rPr>
              <a:t>acts causing damage or injury in the course of their employment or service as long as (1) they reasonably believe they are acting within the scope of their employment or service, (2) the agency is engaged in a governmental function, and (3) their conduct does not amount to gross negligence that is the proximate cause of the injury or damage. </a:t>
            </a:r>
            <a:r>
              <a:rPr lang="en-US" sz="1000" b="0" i="1" dirty="0">
                <a:solidFill>
                  <a:srgbClr val="000000"/>
                </a:solidFill>
                <a:effectLst/>
                <a:latin typeface="Arial" panose="020B0604020202020204" pitchFamily="34" charset="0"/>
              </a:rPr>
              <a:t>Gross negligence </a:t>
            </a:r>
            <a:r>
              <a:rPr lang="en-US" sz="1000" b="0" i="0" dirty="0">
                <a:solidFill>
                  <a:srgbClr val="000000"/>
                </a:solidFill>
                <a:effectLst/>
                <a:latin typeface="Arial" panose="020B0604020202020204" pitchFamily="34" charset="0"/>
              </a:rPr>
              <a:t>is reckless conduct demonstrating a substantial lack of concern for whether it causes injury or damage. Lower-level government personnel are also immune from liability for intentional torts if (1) the acts were undertaken during the course of employment and the employee was acting, or reasonably believed that they were acting, within the scope of their authority, (2) the acts were undertaken in good faith, and (3) the acts were discretionary, as opposed to ministerial. </a:t>
            </a:r>
            <a:r>
              <a:rPr lang="en-US" sz="1000" b="0" i="1" dirty="0">
                <a:solidFill>
                  <a:srgbClr val="000000"/>
                </a:solidFill>
                <a:effectLst/>
                <a:latin typeface="Arial" panose="020B0604020202020204" pitchFamily="34" charset="0"/>
              </a:rPr>
              <a:t>Odom v Wayne </a:t>
            </a:r>
            <a:r>
              <a:rPr lang="en-US" sz="1000" b="0" i="1" dirty="0" err="1">
                <a:solidFill>
                  <a:srgbClr val="000000"/>
                </a:solidFill>
                <a:effectLst/>
                <a:latin typeface="Arial" panose="020B0604020202020204" pitchFamily="34" charset="0"/>
              </a:rPr>
              <a:t>Cty</a:t>
            </a:r>
            <a:r>
              <a:rPr lang="en-US" sz="1000" b="0" i="0" dirty="0">
                <a:solidFill>
                  <a:srgbClr val="000000"/>
                </a:solidFill>
                <a:effectLst/>
                <a:latin typeface="Arial" panose="020B0604020202020204" pitchFamily="34" charset="0"/>
              </a:rPr>
              <a:t>, </a:t>
            </a:r>
            <a:r>
              <a:rPr lang="en-US" sz="1000" b="0" i="0" dirty="0">
                <a:solidFill>
                  <a:srgbClr val="002C77"/>
                </a:solidFill>
                <a:effectLst/>
                <a:latin typeface="Arial" panose="020B0604020202020204" pitchFamily="34" charset="0"/>
                <a:hlinkClick r:id="rId3"/>
              </a:rPr>
              <a:t>482 </a:t>
            </a:r>
            <a:r>
              <a:rPr lang="en-US" sz="1000" b="0" i="0" dirty="0" err="1">
                <a:solidFill>
                  <a:srgbClr val="002C77"/>
                </a:solidFill>
                <a:effectLst/>
                <a:latin typeface="Arial" panose="020B0604020202020204" pitchFamily="34" charset="0"/>
                <a:hlinkClick r:id="rId3"/>
              </a:rPr>
              <a:t>Mich</a:t>
            </a:r>
            <a:r>
              <a:rPr lang="en-US" sz="1000" b="0" i="0" dirty="0">
                <a:solidFill>
                  <a:srgbClr val="002C77"/>
                </a:solidFill>
                <a:effectLst/>
                <a:latin typeface="Arial" panose="020B0604020202020204" pitchFamily="34" charset="0"/>
                <a:hlinkClick r:id="rId3"/>
              </a:rPr>
              <a:t> 459</a:t>
            </a:r>
            <a:r>
              <a:rPr lang="en-US" sz="1000" b="0" i="0" dirty="0">
                <a:solidFill>
                  <a:srgbClr val="000000"/>
                </a:solidFill>
                <a:effectLst/>
                <a:latin typeface="Arial" panose="020B0604020202020204" pitchFamily="34" charset="0"/>
              </a:rPr>
              <a:t>, 462, 760 NW2d 217 (2008).</a:t>
            </a:r>
            <a:endParaRPr lang="en-US" sz="1000" dirty="0"/>
          </a:p>
        </p:txBody>
      </p:sp>
      <p:sp>
        <p:nvSpPr>
          <p:cNvPr id="4" name="Slide Number Placeholder 3"/>
          <p:cNvSpPr>
            <a:spLocks noGrp="1"/>
          </p:cNvSpPr>
          <p:nvPr>
            <p:ph type="sldNum" sz="quarter" idx="5"/>
          </p:nvPr>
        </p:nvSpPr>
        <p:spPr/>
        <p:txBody>
          <a:bodyPr/>
          <a:lstStyle/>
          <a:p>
            <a:fld id="{46AF5AF9-160D-4630-9205-5406205DCCA7}" type="slidenum">
              <a:rPr lang="en-US" smtClean="0"/>
              <a:t>27</a:t>
            </a:fld>
            <a:endParaRPr lang="en-US"/>
          </a:p>
        </p:txBody>
      </p:sp>
    </p:spTree>
    <p:extLst>
      <p:ext uri="{BB962C8B-B14F-4D97-AF65-F5344CB8AC3E}">
        <p14:creationId xmlns:p14="http://schemas.microsoft.com/office/powerpoint/2010/main" val="1771349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AF5AF9-160D-4630-9205-5406205DCCA7}" type="slidenum">
              <a:rPr lang="en-US" smtClean="0"/>
              <a:t>28</a:t>
            </a:fld>
            <a:endParaRPr lang="en-US"/>
          </a:p>
        </p:txBody>
      </p:sp>
    </p:spTree>
    <p:extLst>
      <p:ext uri="{BB962C8B-B14F-4D97-AF65-F5344CB8AC3E}">
        <p14:creationId xmlns:p14="http://schemas.microsoft.com/office/powerpoint/2010/main" val="1111972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 typeface="Courier New" panose="02070309020205020404" pitchFamily="49" charset="0"/>
              <a:buChar char="o"/>
            </a:pPr>
            <a:r>
              <a:rPr lang="en-US" sz="1200" dirty="0">
                <a:ea typeface="Apex New Book" pitchFamily="50" charset="0"/>
              </a:rPr>
              <a:t>Regularly review and update record retention policies</a:t>
            </a:r>
          </a:p>
          <a:p>
            <a:pPr lvl="1">
              <a:buFont typeface="Courier New" panose="02070309020205020404" pitchFamily="49" charset="0"/>
              <a:buChar char="o"/>
            </a:pPr>
            <a:r>
              <a:rPr lang="en-US" sz="1200" dirty="0">
                <a:ea typeface="Apex New Book" pitchFamily="50" charset="0"/>
              </a:rPr>
              <a:t>Store all physical evidence, including all video and audio files (body cam, scout car cam, and jail cam) in excess of three years, regardless of whether litigation is threatened</a:t>
            </a:r>
          </a:p>
          <a:p>
            <a:pPr lvl="1">
              <a:buFont typeface="Courier New" panose="02070309020205020404" pitchFamily="49" charset="0"/>
              <a:buChar char="o"/>
            </a:pPr>
            <a:r>
              <a:rPr lang="en-US" sz="1200" dirty="0">
                <a:ea typeface="Apex New Book" pitchFamily="50" charset="0"/>
              </a:rPr>
              <a:t>Cost of storage is far less than the cost of litigation and any potential award/verdict/settlement and attorney fees a Plaintiff may recover</a:t>
            </a:r>
          </a:p>
          <a:p>
            <a:pPr lvl="1">
              <a:buFont typeface="Courier New" panose="02070309020205020404" pitchFamily="49" charset="0"/>
              <a:buChar char="o"/>
            </a:pPr>
            <a:r>
              <a:rPr lang="en-US" sz="1200" dirty="0">
                <a:ea typeface="Apex New Book" pitchFamily="50" charset="0"/>
              </a:rPr>
              <a:t>Audio and video records can eliminate factual disputes, dispose of false claims, and justify settlements of meritorious cases</a:t>
            </a:r>
          </a:p>
          <a:p>
            <a:endParaRPr lang="en-US" dirty="0"/>
          </a:p>
        </p:txBody>
      </p:sp>
      <p:sp>
        <p:nvSpPr>
          <p:cNvPr id="4" name="Slide Number Placeholder 3"/>
          <p:cNvSpPr>
            <a:spLocks noGrp="1"/>
          </p:cNvSpPr>
          <p:nvPr>
            <p:ph type="sldNum" sz="quarter" idx="5"/>
          </p:nvPr>
        </p:nvSpPr>
        <p:spPr/>
        <p:txBody>
          <a:bodyPr/>
          <a:lstStyle/>
          <a:p>
            <a:fld id="{46AF5AF9-160D-4630-9205-5406205DCCA7}" type="slidenum">
              <a:rPr lang="en-US" smtClean="0"/>
              <a:t>29</a:t>
            </a:fld>
            <a:endParaRPr lang="en-US"/>
          </a:p>
        </p:txBody>
      </p:sp>
    </p:spTree>
    <p:extLst>
      <p:ext uri="{BB962C8B-B14F-4D97-AF65-F5344CB8AC3E}">
        <p14:creationId xmlns:p14="http://schemas.microsoft.com/office/powerpoint/2010/main" val="4124007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AF5AF9-160D-4630-9205-5406205DCCA7}" type="slidenum">
              <a:rPr lang="en-US" smtClean="0"/>
              <a:t>30</a:t>
            </a:fld>
            <a:endParaRPr lang="en-US"/>
          </a:p>
        </p:txBody>
      </p:sp>
    </p:spTree>
    <p:extLst>
      <p:ext uri="{BB962C8B-B14F-4D97-AF65-F5344CB8AC3E}">
        <p14:creationId xmlns:p14="http://schemas.microsoft.com/office/powerpoint/2010/main" val="1836223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AF5AF9-160D-4630-9205-5406205DCCA7}" type="slidenum">
              <a:rPr lang="en-US" smtClean="0"/>
              <a:t>32</a:t>
            </a:fld>
            <a:endParaRPr lang="en-US"/>
          </a:p>
        </p:txBody>
      </p:sp>
    </p:spTree>
    <p:extLst>
      <p:ext uri="{BB962C8B-B14F-4D97-AF65-F5344CB8AC3E}">
        <p14:creationId xmlns:p14="http://schemas.microsoft.com/office/powerpoint/2010/main" val="41602984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4213" y="333375"/>
            <a:ext cx="8243887" cy="777875"/>
          </a:xfrm>
        </p:spPr>
        <p:txBody>
          <a:bodyPr/>
          <a:lstStyle>
            <a:lvl1pPr>
              <a:defRPr sz="3200" b="1">
                <a:solidFill>
                  <a:schemeClr val="bg1"/>
                </a:solidFill>
              </a:defRPr>
            </a:lvl1pPr>
          </a:lstStyle>
          <a:p>
            <a:pPr lvl="0"/>
            <a:r>
              <a:rPr lang="en-US" noProof="0"/>
              <a:t>Click to edit Master title style</a:t>
            </a:r>
            <a:endParaRPr lang="ru-RU" noProof="0"/>
          </a:p>
        </p:txBody>
      </p:sp>
      <p:sp>
        <p:nvSpPr>
          <p:cNvPr id="5123" name="Rectangle 3"/>
          <p:cNvSpPr>
            <a:spLocks noGrp="1" noChangeArrowheads="1"/>
          </p:cNvSpPr>
          <p:nvPr>
            <p:ph type="subTitle" idx="1"/>
          </p:nvPr>
        </p:nvSpPr>
        <p:spPr>
          <a:xfrm>
            <a:off x="684213" y="1069975"/>
            <a:ext cx="8243887" cy="488950"/>
          </a:xfrm>
        </p:spPr>
        <p:txBody>
          <a:bodyPr/>
          <a:lstStyle>
            <a:lvl1pPr marL="0" indent="0" algn="r">
              <a:buFontTx/>
              <a:buNone/>
              <a:defRPr sz="2400" b="1">
                <a:solidFill>
                  <a:schemeClr val="bg1"/>
                </a:solidFill>
              </a:defRPr>
            </a:lvl1pPr>
          </a:lstStyle>
          <a:p>
            <a:pPr lvl="0"/>
            <a:r>
              <a:rPr lang="en-US" noProof="0"/>
              <a:t>Click to edit Master subtitle style</a:t>
            </a:r>
            <a:endParaRPr lang="ru-RU"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
        <p:nvSpPr>
          <p:cNvPr id="3" name="Вертикальный текст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29463" y="260350"/>
            <a:ext cx="1835150" cy="6408738"/>
          </a:xfrm>
        </p:spPr>
        <p:txBody>
          <a:bodyPr vert="eaVert"/>
          <a:lstStyle/>
          <a:p>
            <a:r>
              <a:rPr lang="en-US"/>
              <a:t>Click to edit Master title style</a:t>
            </a:r>
            <a:endParaRPr lang="ru-RU"/>
          </a:p>
        </p:txBody>
      </p:sp>
      <p:sp>
        <p:nvSpPr>
          <p:cNvPr id="3" name="Вертикальный текст 2"/>
          <p:cNvSpPr>
            <a:spLocks noGrp="1"/>
          </p:cNvSpPr>
          <p:nvPr>
            <p:ph type="body" orient="vert" idx="1"/>
          </p:nvPr>
        </p:nvSpPr>
        <p:spPr>
          <a:xfrm>
            <a:off x="1619250" y="260350"/>
            <a:ext cx="5357813" cy="64087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
        <p:nvSpPr>
          <p:cNvPr id="3" name="Объект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
        <p:nvSpPr>
          <p:cNvPr id="3" name="Объект 2"/>
          <p:cNvSpPr>
            <a:spLocks noGrp="1"/>
          </p:cNvSpPr>
          <p:nvPr>
            <p:ph sz="half" idx="1"/>
          </p:nvPr>
        </p:nvSpPr>
        <p:spPr>
          <a:xfrm>
            <a:off x="1619250" y="908050"/>
            <a:ext cx="3595688" cy="576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Объект 3"/>
          <p:cNvSpPr>
            <a:spLocks noGrp="1"/>
          </p:cNvSpPr>
          <p:nvPr>
            <p:ph sz="half" idx="2"/>
          </p:nvPr>
        </p:nvSpPr>
        <p:spPr>
          <a:xfrm>
            <a:off x="5367338" y="908050"/>
            <a:ext cx="3597275" cy="576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n-US"/>
              <a:t>Click to edit Master title style</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11413" y="260350"/>
            <a:ext cx="6553200" cy="50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ru-RU"/>
          </a:p>
        </p:txBody>
      </p:sp>
      <p:sp>
        <p:nvSpPr>
          <p:cNvPr id="1027" name="Rectangle 3"/>
          <p:cNvSpPr>
            <a:spLocks noGrp="1" noChangeArrowheads="1"/>
          </p:cNvSpPr>
          <p:nvPr>
            <p:ph type="body" idx="1"/>
          </p:nvPr>
        </p:nvSpPr>
        <p:spPr bwMode="auto">
          <a:xfrm>
            <a:off x="1619250" y="908050"/>
            <a:ext cx="7345363" cy="57610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r" rtl="0" eaLnBrk="1" fontAlgn="base" hangingPunct="1">
        <a:spcBef>
          <a:spcPct val="0"/>
        </a:spcBef>
        <a:spcAft>
          <a:spcPct val="0"/>
        </a:spcAft>
        <a:defRPr sz="3600">
          <a:solidFill>
            <a:schemeClr val="bg2"/>
          </a:solidFill>
          <a:latin typeface="+mj-lt"/>
          <a:ea typeface="+mj-ea"/>
          <a:cs typeface="+mj-cs"/>
        </a:defRPr>
      </a:lvl1pPr>
      <a:lvl2pPr algn="r" rtl="0" eaLnBrk="1" fontAlgn="base" hangingPunct="1">
        <a:spcBef>
          <a:spcPct val="0"/>
        </a:spcBef>
        <a:spcAft>
          <a:spcPct val="0"/>
        </a:spcAft>
        <a:defRPr sz="3600">
          <a:solidFill>
            <a:schemeClr val="bg2"/>
          </a:solidFill>
          <a:latin typeface="Arial" charset="0"/>
        </a:defRPr>
      </a:lvl2pPr>
      <a:lvl3pPr algn="r" rtl="0" eaLnBrk="1" fontAlgn="base" hangingPunct="1">
        <a:spcBef>
          <a:spcPct val="0"/>
        </a:spcBef>
        <a:spcAft>
          <a:spcPct val="0"/>
        </a:spcAft>
        <a:defRPr sz="3600">
          <a:solidFill>
            <a:schemeClr val="bg2"/>
          </a:solidFill>
          <a:latin typeface="Arial" charset="0"/>
        </a:defRPr>
      </a:lvl3pPr>
      <a:lvl4pPr algn="r" rtl="0" eaLnBrk="1" fontAlgn="base" hangingPunct="1">
        <a:spcBef>
          <a:spcPct val="0"/>
        </a:spcBef>
        <a:spcAft>
          <a:spcPct val="0"/>
        </a:spcAft>
        <a:defRPr sz="3600">
          <a:solidFill>
            <a:schemeClr val="bg2"/>
          </a:solidFill>
          <a:latin typeface="Arial" charset="0"/>
        </a:defRPr>
      </a:lvl4pPr>
      <a:lvl5pPr algn="r" rtl="0" eaLnBrk="1" fontAlgn="base" hangingPunct="1">
        <a:spcBef>
          <a:spcPct val="0"/>
        </a:spcBef>
        <a:spcAft>
          <a:spcPct val="0"/>
        </a:spcAft>
        <a:defRPr sz="3600">
          <a:solidFill>
            <a:schemeClr val="bg2"/>
          </a:solidFill>
          <a:latin typeface="Arial" charset="0"/>
        </a:defRPr>
      </a:lvl5pPr>
      <a:lvl6pPr marL="457200" algn="r" rtl="0" eaLnBrk="1" fontAlgn="base" hangingPunct="1">
        <a:spcBef>
          <a:spcPct val="0"/>
        </a:spcBef>
        <a:spcAft>
          <a:spcPct val="0"/>
        </a:spcAft>
        <a:defRPr sz="3600">
          <a:solidFill>
            <a:schemeClr val="bg2"/>
          </a:solidFill>
          <a:latin typeface="Arial" charset="0"/>
        </a:defRPr>
      </a:lvl6pPr>
      <a:lvl7pPr marL="914400" algn="r" rtl="0" eaLnBrk="1" fontAlgn="base" hangingPunct="1">
        <a:spcBef>
          <a:spcPct val="0"/>
        </a:spcBef>
        <a:spcAft>
          <a:spcPct val="0"/>
        </a:spcAft>
        <a:defRPr sz="3600">
          <a:solidFill>
            <a:schemeClr val="bg2"/>
          </a:solidFill>
          <a:latin typeface="Arial" charset="0"/>
        </a:defRPr>
      </a:lvl7pPr>
      <a:lvl8pPr marL="1371600" algn="r" rtl="0" eaLnBrk="1" fontAlgn="base" hangingPunct="1">
        <a:spcBef>
          <a:spcPct val="0"/>
        </a:spcBef>
        <a:spcAft>
          <a:spcPct val="0"/>
        </a:spcAft>
        <a:defRPr sz="3600">
          <a:solidFill>
            <a:schemeClr val="bg2"/>
          </a:solidFill>
          <a:latin typeface="Arial" charset="0"/>
        </a:defRPr>
      </a:lvl8pPr>
      <a:lvl9pPr marL="1828800" algn="r" rtl="0" eaLnBrk="1" fontAlgn="base" hangingPunct="1">
        <a:spcBef>
          <a:spcPct val="0"/>
        </a:spcBef>
        <a:spcAft>
          <a:spcPct val="0"/>
        </a:spcAft>
        <a:defRPr sz="3600">
          <a:solidFill>
            <a:schemeClr val="bg2"/>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rtbarker@abbottnicholson.com"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00113" y="762000"/>
            <a:ext cx="7948612" cy="152400"/>
          </a:xfrm>
          <a:noFill/>
        </p:spPr>
        <p:txBody>
          <a:bodyPr/>
          <a:lstStyle/>
          <a:p>
            <a:pPr marR="0" algn="l" rtl="0"/>
            <a:r>
              <a:rPr lang="en-US" b="0" i="0" u="none" strike="noStrike" baseline="0" dirty="0">
                <a:latin typeface="Calibri" panose="020F0502020204030204" pitchFamily="34" charset="0"/>
              </a:rPr>
              <a:t>Fundamentals of Section 1983 Litigation: Claims, Defenses, and Best Practices for Law Enforcement and Corrections Officers</a:t>
            </a:r>
            <a:br>
              <a:rPr lang="en-US" sz="1800" b="0" i="0" u="none" strike="noStrike" baseline="0" dirty="0">
                <a:latin typeface="Calibri" panose="020F0502020204030204" pitchFamily="34" charset="0"/>
              </a:rPr>
            </a:br>
            <a:endParaRPr lang="en-US" sz="1800" b="0" i="0" u="none" strike="noStrike" baseline="0" dirty="0">
              <a:latin typeface="Calibri" panose="020F0502020204030204" pitchFamily="34" charset="0"/>
            </a:endParaRPr>
          </a:p>
        </p:txBody>
      </p:sp>
      <p:sp>
        <p:nvSpPr>
          <p:cNvPr id="3075" name="Rectangle 3"/>
          <p:cNvSpPr>
            <a:spLocks noGrp="1" noChangeArrowheads="1"/>
          </p:cNvSpPr>
          <p:nvPr>
            <p:ph type="subTitle" idx="1"/>
          </p:nvPr>
        </p:nvSpPr>
        <p:spPr>
          <a:xfrm>
            <a:off x="5105400" y="2286000"/>
            <a:ext cx="3743325" cy="3047999"/>
          </a:xfrm>
        </p:spPr>
        <p:txBody>
          <a:bodyPr/>
          <a:lstStyle/>
          <a:p>
            <a:r>
              <a:rPr lang="en-US" sz="2000" dirty="0">
                <a:ea typeface="Apex New Book" pitchFamily="50" charset="0"/>
              </a:rPr>
              <a:t>Presented by:</a:t>
            </a:r>
          </a:p>
          <a:p>
            <a:r>
              <a:rPr lang="en-US" sz="2000" b="1" dirty="0">
                <a:ea typeface="Apex New Book" pitchFamily="50" charset="0"/>
              </a:rPr>
              <a:t>Randolph T. Barker</a:t>
            </a:r>
          </a:p>
          <a:p>
            <a:r>
              <a:rPr lang="en-US" sz="2000" b="1" dirty="0"/>
              <a:t>ABBOTT NICHOLSON, P.C.</a:t>
            </a:r>
            <a:endParaRPr lang="en-US" sz="2000" dirty="0"/>
          </a:p>
          <a:p>
            <a:r>
              <a:rPr lang="en-US" sz="2000" dirty="0">
                <a:ea typeface="Apex New Book" pitchFamily="50" charset="0"/>
              </a:rPr>
              <a:t>1900 W. Big Beaver Road, Suite 203</a:t>
            </a:r>
            <a:br>
              <a:rPr lang="en-US" sz="2000" dirty="0">
                <a:ea typeface="Apex New Book" pitchFamily="50" charset="0"/>
              </a:rPr>
            </a:br>
            <a:r>
              <a:rPr lang="en-US" sz="2000" dirty="0">
                <a:ea typeface="Apex New Book" pitchFamily="50" charset="0"/>
              </a:rPr>
              <a:t>Troy, MI 48084</a:t>
            </a:r>
          </a:p>
          <a:p>
            <a:r>
              <a:rPr lang="en-US" sz="2000" dirty="0">
                <a:ea typeface="Apex New Book" pitchFamily="50" charset="0"/>
              </a:rPr>
              <a:t>(313) 566-2500</a:t>
            </a:r>
            <a:endParaRPr lang="uk-UA" sz="2000" dirty="0"/>
          </a:p>
        </p:txBody>
      </p:sp>
      <p:sp>
        <p:nvSpPr>
          <p:cNvPr id="2" name="TextBox 1">
            <a:extLst>
              <a:ext uri="{FF2B5EF4-FFF2-40B4-BE49-F238E27FC236}">
                <a16:creationId xmlns:a16="http://schemas.microsoft.com/office/drawing/2014/main" id="{83DEECAB-9C3E-470C-8FD1-6F9F936EB957}"/>
              </a:ext>
            </a:extLst>
          </p:cNvPr>
          <p:cNvSpPr txBox="1"/>
          <p:nvPr/>
        </p:nvSpPr>
        <p:spPr>
          <a:xfrm>
            <a:off x="1295400" y="5943600"/>
            <a:ext cx="6629400" cy="646331"/>
          </a:xfrm>
          <a:prstGeom prst="rect">
            <a:avLst/>
          </a:prstGeom>
          <a:noFill/>
        </p:spPr>
        <p:txBody>
          <a:bodyPr wrap="square" rtlCol="0">
            <a:spAutoFit/>
          </a:bodyPr>
          <a:lstStyle/>
          <a:p>
            <a:r>
              <a:rPr lang="en-US" dirty="0">
                <a:solidFill>
                  <a:schemeClr val="bg1"/>
                </a:solidFill>
              </a:rPr>
              <a:t>Michigan Sheriffs’ Association</a:t>
            </a:r>
          </a:p>
          <a:p>
            <a:r>
              <a:rPr lang="en-US" dirty="0">
                <a:solidFill>
                  <a:schemeClr val="bg1"/>
                </a:solidFill>
              </a:rPr>
              <a:t>2021 Summer Professional Development Conference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3F350-5BED-47CD-A2F4-5AFD7EE1D798}"/>
              </a:ext>
            </a:extLst>
          </p:cNvPr>
          <p:cNvSpPr>
            <a:spLocks noGrp="1"/>
          </p:cNvSpPr>
          <p:nvPr>
            <p:ph type="title"/>
          </p:nvPr>
        </p:nvSpPr>
        <p:spPr/>
        <p:txBody>
          <a:bodyPr/>
          <a:lstStyle/>
          <a:p>
            <a:r>
              <a:rPr lang="en-US" dirty="0"/>
              <a:t>Common § 1983 Claims &amp;  </a:t>
            </a:r>
            <a:r>
              <a:rPr lang="en-US" dirty="0" err="1"/>
              <a:t>Analagous</a:t>
            </a:r>
            <a:r>
              <a:rPr lang="en-US" dirty="0"/>
              <a:t> State Law Claims </a:t>
            </a:r>
          </a:p>
        </p:txBody>
      </p:sp>
      <p:graphicFrame>
        <p:nvGraphicFramePr>
          <p:cNvPr id="4" name="Content Placeholder 3">
            <a:extLst>
              <a:ext uri="{FF2B5EF4-FFF2-40B4-BE49-F238E27FC236}">
                <a16:creationId xmlns:a16="http://schemas.microsoft.com/office/drawing/2014/main" id="{2E5672CF-3885-4984-A024-B57EB2AE3799}"/>
              </a:ext>
            </a:extLst>
          </p:cNvPr>
          <p:cNvGraphicFramePr>
            <a:graphicFrameLocks noGrp="1"/>
          </p:cNvGraphicFramePr>
          <p:nvPr>
            <p:ph idx="1"/>
            <p:extLst>
              <p:ext uri="{D42A27DB-BD31-4B8C-83A1-F6EECF244321}">
                <p14:modId xmlns:p14="http://schemas.microsoft.com/office/powerpoint/2010/main" val="1101351262"/>
              </p:ext>
            </p:extLst>
          </p:nvPr>
        </p:nvGraphicFramePr>
        <p:xfrm>
          <a:off x="1772666" y="979888"/>
          <a:ext cx="7038531" cy="5689200"/>
        </p:xfrm>
        <a:graphic>
          <a:graphicData uri="http://schemas.openxmlformats.org/drawingml/2006/table">
            <a:tbl>
              <a:tblPr/>
              <a:tblGrid>
                <a:gridCol w="2346177">
                  <a:extLst>
                    <a:ext uri="{9D8B030D-6E8A-4147-A177-3AD203B41FA5}">
                      <a16:colId xmlns:a16="http://schemas.microsoft.com/office/drawing/2014/main" val="2874503718"/>
                    </a:ext>
                  </a:extLst>
                </a:gridCol>
                <a:gridCol w="2346177">
                  <a:extLst>
                    <a:ext uri="{9D8B030D-6E8A-4147-A177-3AD203B41FA5}">
                      <a16:colId xmlns:a16="http://schemas.microsoft.com/office/drawing/2014/main" val="2673374579"/>
                    </a:ext>
                  </a:extLst>
                </a:gridCol>
                <a:gridCol w="2346177">
                  <a:extLst>
                    <a:ext uri="{9D8B030D-6E8A-4147-A177-3AD203B41FA5}">
                      <a16:colId xmlns:a16="http://schemas.microsoft.com/office/drawing/2014/main" val="1885448913"/>
                    </a:ext>
                  </a:extLst>
                </a:gridCol>
              </a:tblGrid>
              <a:tr h="375769">
                <a:tc gridSpan="3">
                  <a:txBody>
                    <a:bodyPr/>
                    <a:lstStyle/>
                    <a:p>
                      <a:endParaRPr lang="en-US" sz="1700" dirty="0"/>
                    </a:p>
                  </a:txBody>
                  <a:tcPr marL="63890" marR="63890" marT="63890" marB="63890" anchor="ctr">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9677860"/>
                  </a:ext>
                </a:extLst>
              </a:tr>
              <a:tr h="627421">
                <a:tc>
                  <a:txBody>
                    <a:bodyPr/>
                    <a:lstStyle/>
                    <a:p>
                      <a:pPr fontAlgn="base"/>
                      <a:r>
                        <a:rPr lang="en-US" sz="1700" b="1" dirty="0">
                          <a:effectLst/>
                          <a:latin typeface="Raleway"/>
                        </a:rPr>
                        <a:t>Constitutional Right</a:t>
                      </a:r>
                      <a:endParaRPr lang="en-US" sz="1700" dirty="0">
                        <a:effectLst/>
                      </a:endParaRP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b="1" dirty="0">
                          <a:effectLst/>
                          <a:latin typeface="Raleway"/>
                        </a:rPr>
                        <a:t>Section 1983 Claim</a:t>
                      </a:r>
                      <a:endParaRPr lang="en-US" sz="1700" dirty="0">
                        <a:effectLst/>
                      </a:endParaRP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b="1" dirty="0">
                          <a:effectLst/>
                          <a:latin typeface="Raleway"/>
                        </a:rPr>
                        <a:t>State Law Analogous Claim</a:t>
                      </a:r>
                      <a:endParaRPr lang="en-US" sz="1700" dirty="0">
                        <a:effectLst/>
                      </a:endParaRP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701713224"/>
                  </a:ext>
                </a:extLst>
              </a:tr>
              <a:tr h="1130725">
                <a:tc>
                  <a:txBody>
                    <a:bodyPr/>
                    <a:lstStyle/>
                    <a:p>
                      <a:pPr fontAlgn="base"/>
                      <a:r>
                        <a:rPr lang="en-US" sz="1700" dirty="0">
                          <a:effectLst/>
                        </a:rPr>
                        <a:t>Fourth Amendment: claims predicated on arrest, investigatory stop, or other seizure*</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dirty="0">
                          <a:effectLst/>
                        </a:rPr>
                        <a:t>Excessive Force</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a:effectLst/>
                        </a:rPr>
                        <a:t>Assault</a:t>
                      </a:r>
                      <a:br>
                        <a:rPr lang="en-US" sz="1700">
                          <a:effectLst/>
                        </a:rPr>
                      </a:br>
                      <a:r>
                        <a:rPr lang="en-US" sz="1700">
                          <a:effectLst/>
                        </a:rPr>
                        <a:t>Battery</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56512926"/>
                  </a:ext>
                </a:extLst>
              </a:tr>
              <a:tr h="879073">
                <a:tc>
                  <a:txBody>
                    <a:bodyPr/>
                    <a:lstStyle/>
                    <a:p>
                      <a:pPr fontAlgn="base"/>
                      <a:endParaRPr lang="en-US" sz="1700">
                        <a:effectLst/>
                      </a:endParaRP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dirty="0">
                          <a:effectLst/>
                        </a:rPr>
                        <a:t>Unreasonable Search or Seizure</a:t>
                      </a:r>
                      <a:br>
                        <a:rPr lang="en-US" sz="1700" dirty="0">
                          <a:effectLst/>
                        </a:rPr>
                      </a:br>
                      <a:r>
                        <a:rPr lang="en-US" sz="1700" dirty="0">
                          <a:effectLst/>
                        </a:rPr>
                        <a:t>Unlawful Arrest</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dirty="0">
                          <a:effectLst/>
                        </a:rPr>
                        <a:t>False Arrest</a:t>
                      </a:r>
                      <a:br>
                        <a:rPr lang="en-US" sz="1700" dirty="0">
                          <a:effectLst/>
                        </a:rPr>
                      </a:br>
                      <a:r>
                        <a:rPr lang="en-US" sz="1700" dirty="0">
                          <a:effectLst/>
                        </a:rPr>
                        <a:t>False Imprisonment</a:t>
                      </a:r>
                    </a:p>
                    <a:p>
                      <a:pPr fontAlgn="base"/>
                      <a:r>
                        <a:rPr lang="en-US" sz="1700" dirty="0">
                          <a:effectLst/>
                        </a:rPr>
                        <a:t>Theft/Conversion</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59833604"/>
                  </a:ext>
                </a:extLst>
              </a:tr>
              <a:tr h="879073">
                <a:tc>
                  <a:txBody>
                    <a:bodyPr/>
                    <a:lstStyle/>
                    <a:p>
                      <a:pPr fontAlgn="base"/>
                      <a:r>
                        <a:rPr lang="en-US" sz="1700">
                          <a:effectLst/>
                        </a:rPr>
                        <a:t>Eighth Amendment: claims by prisoners</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dirty="0">
                          <a:effectLst/>
                        </a:rPr>
                        <a:t>Cruel and Unusual Punishment</a:t>
                      </a:r>
                      <a:br>
                        <a:rPr lang="en-US" sz="1700" dirty="0">
                          <a:effectLst/>
                        </a:rPr>
                      </a:br>
                      <a:r>
                        <a:rPr lang="en-US" sz="1700" dirty="0">
                          <a:effectLst/>
                        </a:rPr>
                        <a:t>Excessive Force**</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dirty="0">
                          <a:effectLst/>
                        </a:rPr>
                        <a:t>Assault</a:t>
                      </a:r>
                      <a:br>
                        <a:rPr lang="en-US" sz="1700" dirty="0">
                          <a:effectLst/>
                        </a:rPr>
                      </a:br>
                      <a:r>
                        <a:rPr lang="en-US" sz="1700" dirty="0">
                          <a:effectLst/>
                        </a:rPr>
                        <a:t>Battery</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15759497"/>
                  </a:ext>
                </a:extLst>
              </a:tr>
              <a:tr h="1634029">
                <a:tc>
                  <a:txBody>
                    <a:bodyPr/>
                    <a:lstStyle/>
                    <a:p>
                      <a:pPr fontAlgn="base"/>
                      <a:r>
                        <a:rPr lang="en-US" sz="1700">
                          <a:effectLst/>
                        </a:rPr>
                        <a:t>Fourteenth Amendment: claims by pretrial detainees; claims that fall outside of the Fourth or Eighth Amendment</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a:effectLst/>
                        </a:rPr>
                        <a:t>Deprivations of Liberty Without Due Process of Law</a:t>
                      </a:r>
                      <a:br>
                        <a:rPr lang="en-US" sz="1700">
                          <a:effectLst/>
                        </a:rPr>
                      </a:br>
                      <a:r>
                        <a:rPr lang="en-US" sz="1700">
                          <a:effectLst/>
                        </a:rPr>
                        <a:t>Excessive Force***</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fontAlgn="base"/>
                      <a:r>
                        <a:rPr lang="en-US" sz="1700" dirty="0">
                          <a:effectLst/>
                        </a:rPr>
                        <a:t>All claims listed above</a:t>
                      </a:r>
                      <a:br>
                        <a:rPr lang="en-US" sz="1700" dirty="0">
                          <a:effectLst/>
                        </a:rPr>
                      </a:br>
                      <a:r>
                        <a:rPr lang="en-US" sz="1700" dirty="0">
                          <a:effectLst/>
                        </a:rPr>
                        <a:t>Malicious Prosecution</a:t>
                      </a:r>
                      <a:br>
                        <a:rPr lang="en-US" sz="1700" dirty="0">
                          <a:effectLst/>
                        </a:rPr>
                      </a:br>
                      <a:r>
                        <a:rPr lang="en-US" sz="1700" dirty="0">
                          <a:effectLst/>
                        </a:rPr>
                        <a:t>Abuse of Process</a:t>
                      </a:r>
                      <a:br>
                        <a:rPr lang="en-US" sz="1700" dirty="0">
                          <a:effectLst/>
                        </a:rPr>
                      </a:br>
                      <a:r>
                        <a:rPr lang="en-US" sz="1700" dirty="0">
                          <a:effectLst/>
                        </a:rPr>
                        <a:t>Negligent Hiring and/or Supervision</a:t>
                      </a:r>
                    </a:p>
                  </a:txBody>
                  <a:tcPr marL="63890" marR="63890" marT="63890" marB="638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65780054"/>
                  </a:ext>
                </a:extLst>
              </a:tr>
            </a:tbl>
          </a:graphicData>
        </a:graphic>
      </p:graphicFrame>
    </p:spTree>
    <p:extLst>
      <p:ext uri="{BB962C8B-B14F-4D97-AF65-F5344CB8AC3E}">
        <p14:creationId xmlns:p14="http://schemas.microsoft.com/office/powerpoint/2010/main" val="3470584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BDADD-4DD2-4489-977D-2B3A5D1BFD01}"/>
              </a:ext>
            </a:extLst>
          </p:cNvPr>
          <p:cNvSpPr>
            <a:spLocks noGrp="1"/>
          </p:cNvSpPr>
          <p:nvPr>
            <p:ph type="title"/>
          </p:nvPr>
        </p:nvSpPr>
        <p:spPr/>
        <p:txBody>
          <a:bodyPr/>
          <a:lstStyle/>
          <a:p>
            <a:r>
              <a:rPr lang="en-US" dirty="0"/>
              <a:t>Sources of Individual Liability</a:t>
            </a:r>
          </a:p>
        </p:txBody>
      </p:sp>
      <p:sp>
        <p:nvSpPr>
          <p:cNvPr id="3" name="Content Placeholder 2">
            <a:extLst>
              <a:ext uri="{FF2B5EF4-FFF2-40B4-BE49-F238E27FC236}">
                <a16:creationId xmlns:a16="http://schemas.microsoft.com/office/drawing/2014/main" id="{023F636A-BF24-4FD6-9BAE-57A11C5F24A1}"/>
              </a:ext>
            </a:extLst>
          </p:cNvPr>
          <p:cNvSpPr>
            <a:spLocks noGrp="1"/>
          </p:cNvSpPr>
          <p:nvPr>
            <p:ph idx="1"/>
          </p:nvPr>
        </p:nvSpPr>
        <p:spPr/>
        <p:txBody>
          <a:bodyPr/>
          <a:lstStyle/>
          <a:p>
            <a:endParaRPr lang="en-US" dirty="0"/>
          </a:p>
          <a:p>
            <a:endParaRPr lang="en-US" dirty="0"/>
          </a:p>
          <a:p>
            <a:r>
              <a:rPr lang="en-US" dirty="0"/>
              <a:t>Excessive/unnecessary force</a:t>
            </a:r>
          </a:p>
          <a:p>
            <a:r>
              <a:rPr lang="en-US" dirty="0"/>
              <a:t>Failure to intervene or protect</a:t>
            </a:r>
          </a:p>
          <a:p>
            <a:r>
              <a:rPr lang="en-US" dirty="0"/>
              <a:t>Deliberate indifference (including failure to provide necessary medical care)</a:t>
            </a:r>
          </a:p>
          <a:p>
            <a:r>
              <a:rPr lang="en-US" dirty="0"/>
              <a:t>False arrest</a:t>
            </a:r>
          </a:p>
          <a:p>
            <a:r>
              <a:rPr lang="en-US" dirty="0"/>
              <a:t>Malicious prosecution</a:t>
            </a:r>
          </a:p>
          <a:p>
            <a:r>
              <a:rPr lang="en-US" dirty="0"/>
              <a:t>Discrimination claims</a:t>
            </a:r>
          </a:p>
          <a:p>
            <a:endParaRPr lang="en-US" dirty="0"/>
          </a:p>
        </p:txBody>
      </p:sp>
    </p:spTree>
    <p:extLst>
      <p:ext uri="{BB962C8B-B14F-4D97-AF65-F5344CB8AC3E}">
        <p14:creationId xmlns:p14="http://schemas.microsoft.com/office/powerpoint/2010/main" val="104225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AB6FF-06F0-4FD3-AFC4-39BEA694EB31}"/>
              </a:ext>
            </a:extLst>
          </p:cNvPr>
          <p:cNvSpPr>
            <a:spLocks noGrp="1"/>
          </p:cNvSpPr>
          <p:nvPr>
            <p:ph type="title"/>
          </p:nvPr>
        </p:nvSpPr>
        <p:spPr/>
        <p:txBody>
          <a:bodyPr/>
          <a:lstStyle/>
          <a:p>
            <a:r>
              <a:rPr lang="en-US" sz="2400" dirty="0"/>
              <a:t>Excessive Force:</a:t>
            </a:r>
            <a:br>
              <a:rPr lang="en-US" sz="2400" dirty="0"/>
            </a:br>
            <a:r>
              <a:rPr lang="en-US" sz="2400" i="1" dirty="0"/>
              <a:t>Tennessee v. Garner and Graham v. Connor</a:t>
            </a:r>
            <a:endParaRPr lang="en-US" sz="2400" dirty="0"/>
          </a:p>
        </p:txBody>
      </p:sp>
      <p:sp>
        <p:nvSpPr>
          <p:cNvPr id="3" name="Content Placeholder 2">
            <a:extLst>
              <a:ext uri="{FF2B5EF4-FFF2-40B4-BE49-F238E27FC236}">
                <a16:creationId xmlns:a16="http://schemas.microsoft.com/office/drawing/2014/main" id="{00C3F151-EE1F-4B86-B823-B7A59F0544D5}"/>
              </a:ext>
            </a:extLst>
          </p:cNvPr>
          <p:cNvSpPr>
            <a:spLocks noGrp="1"/>
          </p:cNvSpPr>
          <p:nvPr>
            <p:ph idx="1"/>
          </p:nvPr>
        </p:nvSpPr>
        <p:spPr>
          <a:xfrm>
            <a:off x="1619250" y="768350"/>
            <a:ext cx="7345363" cy="5900738"/>
          </a:xfrm>
        </p:spPr>
        <p:txBody>
          <a:bodyPr/>
          <a:lstStyle/>
          <a:p>
            <a:endParaRPr lang="en-US" sz="2000" dirty="0"/>
          </a:p>
          <a:p>
            <a:r>
              <a:rPr lang="en-US" sz="2000" dirty="0"/>
              <a:t>Force used to detain or effectuate an arrest must be </a:t>
            </a:r>
            <a:r>
              <a:rPr lang="en-US" sz="2000" i="1" dirty="0"/>
              <a:t>reasonable.  </a:t>
            </a:r>
            <a:r>
              <a:rPr lang="en-US" sz="2000" dirty="0"/>
              <a:t>Objectively:</a:t>
            </a:r>
          </a:p>
          <a:p>
            <a:pPr lvl="1">
              <a:buFont typeface="Arial" panose="020B0604020202020204" pitchFamily="34" charset="0"/>
              <a:buChar char="•"/>
            </a:pPr>
            <a:r>
              <a:rPr lang="en-US" sz="2000" b="0" dirty="0"/>
              <a:t>What level of resistance did the person provide and what level of risk did they pose?</a:t>
            </a:r>
          </a:p>
          <a:p>
            <a:pPr lvl="1">
              <a:buFont typeface="Arial" panose="020B0604020202020204" pitchFamily="34" charset="0"/>
              <a:buChar char="•"/>
            </a:pPr>
            <a:r>
              <a:rPr lang="en-US" sz="2000" b="0" dirty="0"/>
              <a:t>Physical characteristics of person (including in relation to the officer).</a:t>
            </a:r>
          </a:p>
          <a:p>
            <a:pPr lvl="1">
              <a:buFont typeface="Arial" panose="020B0604020202020204" pitchFamily="34" charset="0"/>
              <a:buChar char="•"/>
            </a:pPr>
            <a:r>
              <a:rPr lang="en-US" sz="2000" b="0" dirty="0"/>
              <a:t>Person’s access to or use of weapons (or items that could reasonably be used as a weapon).</a:t>
            </a:r>
          </a:p>
          <a:p>
            <a:pPr lvl="1">
              <a:buFont typeface="Arial" panose="020B0604020202020204" pitchFamily="34" charset="0"/>
              <a:buChar char="•"/>
            </a:pPr>
            <a:r>
              <a:rPr lang="en-US" sz="2000" b="0" dirty="0"/>
              <a:t>Time of day.</a:t>
            </a:r>
          </a:p>
          <a:p>
            <a:r>
              <a:rPr lang="en-US" sz="2000" dirty="0"/>
              <a:t>Use of force cannot be gratuitous, malicious, sadistic, or otherwise done with the intention to cause harm. </a:t>
            </a:r>
            <a:r>
              <a:rPr lang="en-US" sz="2000" i="1" dirty="0"/>
              <a:t>Whitley v. Albers, </a:t>
            </a:r>
            <a:r>
              <a:rPr lang="en-US" sz="2000" dirty="0"/>
              <a:t>475 U.S. 312 (1986); </a:t>
            </a:r>
            <a:r>
              <a:rPr lang="en-US" sz="2000" i="1" dirty="0"/>
              <a:t>County of Sacramento v. Lewis </a:t>
            </a:r>
            <a:r>
              <a:rPr lang="en-US" sz="2000" dirty="0"/>
              <a:t>(S. Ct. 1998).</a:t>
            </a:r>
          </a:p>
          <a:p>
            <a:r>
              <a:rPr lang="en-US" sz="2000" b="0" dirty="0"/>
              <a:t>This does not mean the suspect is entitled to a “fair fight.”  A force continuum adopted and followed may permit an officer to respond with the next-highest level of force to gain compliance.</a:t>
            </a:r>
          </a:p>
          <a:p>
            <a:endParaRPr lang="en-US" sz="2000" dirty="0"/>
          </a:p>
        </p:txBody>
      </p:sp>
    </p:spTree>
    <p:extLst>
      <p:ext uri="{BB962C8B-B14F-4D97-AF65-F5344CB8AC3E}">
        <p14:creationId xmlns:p14="http://schemas.microsoft.com/office/powerpoint/2010/main" val="312465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0E393-95D0-4434-B79E-C6EF70BCEC38}"/>
              </a:ext>
            </a:extLst>
          </p:cNvPr>
          <p:cNvSpPr>
            <a:spLocks noGrp="1"/>
          </p:cNvSpPr>
          <p:nvPr>
            <p:ph type="title"/>
          </p:nvPr>
        </p:nvSpPr>
        <p:spPr/>
        <p:txBody>
          <a:bodyPr/>
          <a:lstStyle/>
          <a:p>
            <a:r>
              <a:rPr lang="en-US" dirty="0"/>
              <a:t>Uses of Force</a:t>
            </a:r>
          </a:p>
        </p:txBody>
      </p:sp>
      <p:sp>
        <p:nvSpPr>
          <p:cNvPr id="3" name="Content Placeholder 2">
            <a:extLst>
              <a:ext uri="{FF2B5EF4-FFF2-40B4-BE49-F238E27FC236}">
                <a16:creationId xmlns:a16="http://schemas.microsoft.com/office/drawing/2014/main" id="{88F38534-162D-472D-A613-6AE0B411D83E}"/>
              </a:ext>
            </a:extLst>
          </p:cNvPr>
          <p:cNvSpPr>
            <a:spLocks noGrp="1"/>
          </p:cNvSpPr>
          <p:nvPr>
            <p:ph idx="1"/>
          </p:nvPr>
        </p:nvSpPr>
        <p:spPr/>
        <p:txBody>
          <a:bodyPr/>
          <a:lstStyle/>
          <a:p>
            <a:pPr marL="457200" lvl="1" indent="0">
              <a:buNone/>
            </a:pPr>
            <a:r>
              <a:rPr lang="en-US" b="0" dirty="0"/>
              <a:t>Uses of force should be…</a:t>
            </a:r>
          </a:p>
          <a:p>
            <a:pPr lvl="1">
              <a:buFont typeface="Arial" panose="020B0604020202020204" pitchFamily="34" charset="0"/>
              <a:buChar char="•"/>
            </a:pPr>
            <a:r>
              <a:rPr lang="en-US" b="0" dirty="0"/>
              <a:t>Applied consistent with an established force continuum that is constitutionally sound.</a:t>
            </a:r>
          </a:p>
          <a:p>
            <a:pPr lvl="1">
              <a:buFont typeface="Arial" panose="020B0604020202020204" pitchFamily="34" charset="0"/>
              <a:buChar char="•"/>
            </a:pPr>
            <a:r>
              <a:rPr lang="en-US" b="0" dirty="0"/>
              <a:t>Applied only to the extent reasonable, by a trained officer. </a:t>
            </a:r>
          </a:p>
          <a:p>
            <a:pPr lvl="1">
              <a:buFont typeface="Arial" panose="020B0604020202020204" pitchFamily="34" charset="0"/>
              <a:buChar char="•"/>
            </a:pPr>
            <a:r>
              <a:rPr lang="en-US" b="0" dirty="0"/>
              <a:t>Adjusted or terminated when it is or becomes unreasonable or excessive, by the officer applying it and/or through intervention of other officers.</a:t>
            </a:r>
          </a:p>
          <a:p>
            <a:pPr lvl="1">
              <a:buFont typeface="Arial" panose="020B0604020202020204" pitchFamily="34" charset="0"/>
              <a:buChar char="•"/>
            </a:pPr>
            <a:r>
              <a:rPr lang="en-US" b="0" dirty="0"/>
              <a:t>Documented on internal use of force forms and all audio/video of the incident retained.</a:t>
            </a:r>
          </a:p>
          <a:p>
            <a:pPr lvl="1">
              <a:buFont typeface="Arial" panose="020B0604020202020204" pitchFamily="34" charset="0"/>
              <a:buChar char="•"/>
            </a:pPr>
            <a:r>
              <a:rPr lang="en-US" b="0" dirty="0"/>
              <a:t>Reviewed by use of force investigative teams(UFITs) consisting of senior command/IA personnel.</a:t>
            </a:r>
          </a:p>
        </p:txBody>
      </p:sp>
    </p:spTree>
    <p:extLst>
      <p:ext uri="{BB962C8B-B14F-4D97-AF65-F5344CB8AC3E}">
        <p14:creationId xmlns:p14="http://schemas.microsoft.com/office/powerpoint/2010/main" val="251415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47388-624F-47BA-A779-C739386DD493}"/>
              </a:ext>
            </a:extLst>
          </p:cNvPr>
          <p:cNvSpPr>
            <a:spLocks noGrp="1"/>
          </p:cNvSpPr>
          <p:nvPr>
            <p:ph type="title"/>
          </p:nvPr>
        </p:nvSpPr>
        <p:spPr/>
        <p:txBody>
          <a:bodyPr/>
          <a:lstStyle/>
          <a:p>
            <a:r>
              <a:rPr lang="en-US" dirty="0"/>
              <a:t>Excessive Force: </a:t>
            </a:r>
            <a:br>
              <a:rPr lang="en-US" dirty="0"/>
            </a:br>
            <a:r>
              <a:rPr lang="en-US" dirty="0"/>
              <a:t>Common Disputes</a:t>
            </a:r>
          </a:p>
        </p:txBody>
      </p:sp>
      <p:sp>
        <p:nvSpPr>
          <p:cNvPr id="3" name="Content Placeholder 2">
            <a:extLst>
              <a:ext uri="{FF2B5EF4-FFF2-40B4-BE49-F238E27FC236}">
                <a16:creationId xmlns:a16="http://schemas.microsoft.com/office/drawing/2014/main" id="{8DBE797C-2321-496D-9D82-67C498B05B1B}"/>
              </a:ext>
            </a:extLst>
          </p:cNvPr>
          <p:cNvSpPr>
            <a:spLocks noGrp="1"/>
          </p:cNvSpPr>
          <p:nvPr>
            <p:ph idx="1"/>
          </p:nvPr>
        </p:nvSpPr>
        <p:spPr/>
        <p:txBody>
          <a:bodyPr/>
          <a:lstStyle/>
          <a:p>
            <a:endParaRPr lang="en-US" sz="2400" dirty="0"/>
          </a:p>
          <a:p>
            <a:r>
              <a:rPr lang="en-US" sz="2400" dirty="0"/>
              <a:t>Whether detention occurred, and whether its duration and/or manner were reasonable.</a:t>
            </a:r>
          </a:p>
          <a:p>
            <a:r>
              <a:rPr lang="en-US" sz="2400" dirty="0"/>
              <a:t>Resistance?  To what extent?</a:t>
            </a:r>
          </a:p>
          <a:p>
            <a:r>
              <a:rPr lang="en-US" sz="2400" dirty="0"/>
              <a:t>Exigent circumstances?</a:t>
            </a:r>
          </a:p>
          <a:p>
            <a:r>
              <a:rPr lang="en-US" sz="2400" dirty="0"/>
              <a:t>Was the force excessive or necessary?</a:t>
            </a:r>
          </a:p>
          <a:p>
            <a:r>
              <a:rPr lang="en-US" sz="2400" dirty="0"/>
              <a:t>Malicious or retaliatory intent of officer(s)</a:t>
            </a:r>
          </a:p>
          <a:p>
            <a:r>
              <a:rPr lang="en-US" sz="2400" dirty="0"/>
              <a:t>“Natural” reactions to threats or verbal abuse</a:t>
            </a:r>
          </a:p>
          <a:p>
            <a:r>
              <a:rPr lang="en-US" sz="2400" dirty="0"/>
              <a:t>A person’s right to resist excessive force</a:t>
            </a:r>
          </a:p>
          <a:p>
            <a:endParaRPr lang="en-US" sz="2400" dirty="0"/>
          </a:p>
        </p:txBody>
      </p:sp>
    </p:spTree>
    <p:extLst>
      <p:ext uri="{BB962C8B-B14F-4D97-AF65-F5344CB8AC3E}">
        <p14:creationId xmlns:p14="http://schemas.microsoft.com/office/powerpoint/2010/main" val="6412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A244E-F6AE-4F1A-8F19-A4E16A2F62D5}"/>
              </a:ext>
            </a:extLst>
          </p:cNvPr>
          <p:cNvSpPr>
            <a:spLocks noGrp="1"/>
          </p:cNvSpPr>
          <p:nvPr>
            <p:ph type="title"/>
          </p:nvPr>
        </p:nvSpPr>
        <p:spPr>
          <a:xfrm>
            <a:off x="2286000" y="260350"/>
            <a:ext cx="6678613" cy="508000"/>
          </a:xfrm>
        </p:spPr>
        <p:txBody>
          <a:bodyPr/>
          <a:lstStyle/>
          <a:p>
            <a:r>
              <a:rPr lang="en-US" sz="3200" dirty="0"/>
              <a:t>Eighth Amendment: </a:t>
            </a:r>
            <a:br>
              <a:rPr lang="en-US" sz="3200" dirty="0"/>
            </a:br>
            <a:r>
              <a:rPr lang="en-US" sz="3200" i="1" dirty="0"/>
              <a:t>Farmer v. Brennan </a:t>
            </a:r>
            <a:r>
              <a:rPr lang="en-US" sz="3200" dirty="0"/>
              <a:t>(</a:t>
            </a:r>
            <a:r>
              <a:rPr lang="en-US" sz="3200" dirty="0" err="1"/>
              <a:t>S.Ct</a:t>
            </a:r>
            <a:r>
              <a:rPr lang="en-US" sz="3200" dirty="0"/>
              <a:t>. 1994)</a:t>
            </a:r>
          </a:p>
        </p:txBody>
      </p:sp>
      <p:sp>
        <p:nvSpPr>
          <p:cNvPr id="3" name="Content Placeholder 2">
            <a:extLst>
              <a:ext uri="{FF2B5EF4-FFF2-40B4-BE49-F238E27FC236}">
                <a16:creationId xmlns:a16="http://schemas.microsoft.com/office/drawing/2014/main" id="{48EA9442-2994-46C9-AE50-10C9DFC806E6}"/>
              </a:ext>
            </a:extLst>
          </p:cNvPr>
          <p:cNvSpPr>
            <a:spLocks noGrp="1"/>
          </p:cNvSpPr>
          <p:nvPr>
            <p:ph idx="1"/>
          </p:nvPr>
        </p:nvSpPr>
        <p:spPr/>
        <p:txBody>
          <a:bodyPr/>
          <a:lstStyle/>
          <a:p>
            <a:endParaRPr lang="en-US" dirty="0"/>
          </a:p>
          <a:p>
            <a:r>
              <a:rPr lang="en-US" dirty="0"/>
              <a:t>Applies to inmates and pretrial detainees.</a:t>
            </a:r>
          </a:p>
          <a:p>
            <a:pPr algn="just"/>
            <a:r>
              <a:rPr lang="en-US" dirty="0"/>
              <a:t>Untreated prisoner medical issues might give rise to “deliberate indifference” claims, especially if death results.</a:t>
            </a:r>
            <a:endParaRPr lang="en-US" b="0" dirty="0"/>
          </a:p>
          <a:p>
            <a:r>
              <a:rPr lang="en-US" dirty="0"/>
              <a:t>Failure to protect prisoners from suicide risks, other prisoners, or excessive force employed by other police/corrections officers. </a:t>
            </a:r>
          </a:p>
          <a:p>
            <a:endParaRPr lang="en-US" dirty="0"/>
          </a:p>
        </p:txBody>
      </p:sp>
    </p:spTree>
    <p:extLst>
      <p:ext uri="{BB962C8B-B14F-4D97-AF65-F5344CB8AC3E}">
        <p14:creationId xmlns:p14="http://schemas.microsoft.com/office/powerpoint/2010/main" val="365904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D25E8-5C32-4567-B10F-CECB5926FFA4}"/>
              </a:ext>
            </a:extLst>
          </p:cNvPr>
          <p:cNvSpPr>
            <a:spLocks noGrp="1"/>
          </p:cNvSpPr>
          <p:nvPr>
            <p:ph type="title"/>
          </p:nvPr>
        </p:nvSpPr>
        <p:spPr>
          <a:xfrm>
            <a:off x="2133600" y="260350"/>
            <a:ext cx="6831013" cy="508000"/>
          </a:xfrm>
        </p:spPr>
        <p:txBody>
          <a:bodyPr/>
          <a:lstStyle/>
          <a:p>
            <a:r>
              <a:rPr lang="en-US" sz="2400" dirty="0"/>
              <a:t>Establishing Local Government Liability:</a:t>
            </a:r>
            <a:br>
              <a:rPr lang="en-US" sz="2400" dirty="0"/>
            </a:br>
            <a:r>
              <a:rPr lang="en-US" sz="2400" i="1" dirty="0" err="1"/>
              <a:t>Monell</a:t>
            </a:r>
            <a:r>
              <a:rPr lang="en-US" sz="2400" i="1" dirty="0"/>
              <a:t> v. NYC Dept of Social </a:t>
            </a:r>
            <a:r>
              <a:rPr lang="en-US" sz="2400" i="1" dirty="0" err="1"/>
              <a:t>Svcs</a:t>
            </a:r>
            <a:r>
              <a:rPr lang="en-US" sz="2400" i="1" dirty="0"/>
              <a:t> </a:t>
            </a:r>
            <a:r>
              <a:rPr lang="en-US" sz="2400" dirty="0"/>
              <a:t>(</a:t>
            </a:r>
            <a:r>
              <a:rPr lang="en-US" sz="2400" dirty="0" err="1"/>
              <a:t>S.Ct</a:t>
            </a:r>
            <a:r>
              <a:rPr lang="en-US" sz="2400" dirty="0"/>
              <a:t>. 1978)</a:t>
            </a:r>
          </a:p>
        </p:txBody>
      </p:sp>
      <p:sp>
        <p:nvSpPr>
          <p:cNvPr id="3" name="Content Placeholder 2">
            <a:extLst>
              <a:ext uri="{FF2B5EF4-FFF2-40B4-BE49-F238E27FC236}">
                <a16:creationId xmlns:a16="http://schemas.microsoft.com/office/drawing/2014/main" id="{48CA5D2B-0606-47D4-8EED-50DC4D592F3C}"/>
              </a:ext>
            </a:extLst>
          </p:cNvPr>
          <p:cNvSpPr>
            <a:spLocks noGrp="1"/>
          </p:cNvSpPr>
          <p:nvPr>
            <p:ph idx="1"/>
          </p:nvPr>
        </p:nvSpPr>
        <p:spPr>
          <a:xfrm>
            <a:off x="1602126" y="846886"/>
            <a:ext cx="7345363" cy="5761038"/>
          </a:xfrm>
        </p:spPr>
        <p:txBody>
          <a:bodyPr/>
          <a:lstStyle/>
          <a:p>
            <a:endParaRPr lang="en-US" altLang="en-US" dirty="0"/>
          </a:p>
          <a:p>
            <a:endParaRPr lang="en-US" altLang="en-US" dirty="0"/>
          </a:p>
          <a:p>
            <a:r>
              <a:rPr lang="en-US" altLang="en-US" dirty="0"/>
              <a:t>Officially-adopted policies </a:t>
            </a:r>
          </a:p>
          <a:p>
            <a:pPr lvl="1">
              <a:buFont typeface="Arial" panose="020B0604020202020204" pitchFamily="34" charset="0"/>
              <a:buChar char="•"/>
            </a:pPr>
            <a:r>
              <a:rPr lang="en-US" altLang="en-US" b="0" dirty="0"/>
              <a:t>But whose policy is it?</a:t>
            </a:r>
          </a:p>
          <a:p>
            <a:r>
              <a:rPr lang="en-US" altLang="en-US" dirty="0"/>
              <a:t>No written policy prohibiting behavior</a:t>
            </a:r>
          </a:p>
          <a:p>
            <a:r>
              <a:rPr lang="en-US" altLang="en-US" dirty="0"/>
              <a:t>Customs or practices</a:t>
            </a:r>
          </a:p>
          <a:p>
            <a:r>
              <a:rPr lang="en-US" altLang="en-US" dirty="0"/>
              <a:t>Failure to train, supervise, discipline, or adequately screen employees upon hire or reinstatement</a:t>
            </a:r>
          </a:p>
          <a:p>
            <a:r>
              <a:rPr lang="en-US" altLang="en-US" dirty="0"/>
              <a:t>Attributing decisions or acts of a final policymaker to the governmental entity</a:t>
            </a:r>
          </a:p>
          <a:p>
            <a:r>
              <a:rPr lang="en-US" altLang="en-US" dirty="0"/>
              <a:t>Discrimination claims</a:t>
            </a:r>
          </a:p>
          <a:p>
            <a:endParaRPr lang="en-US" dirty="0"/>
          </a:p>
        </p:txBody>
      </p:sp>
    </p:spTree>
    <p:extLst>
      <p:ext uri="{BB962C8B-B14F-4D97-AF65-F5344CB8AC3E}">
        <p14:creationId xmlns:p14="http://schemas.microsoft.com/office/powerpoint/2010/main" val="3144300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B3FC9-9EDE-4066-9599-5B83C55EE53B}"/>
              </a:ext>
            </a:extLst>
          </p:cNvPr>
          <p:cNvSpPr>
            <a:spLocks noGrp="1"/>
          </p:cNvSpPr>
          <p:nvPr>
            <p:ph type="title"/>
          </p:nvPr>
        </p:nvSpPr>
        <p:spPr/>
        <p:txBody>
          <a:bodyPr/>
          <a:lstStyle/>
          <a:p>
            <a:r>
              <a:rPr lang="en-US" dirty="0"/>
              <a:t>Other Claims Involving Police and Corrections Officers</a:t>
            </a:r>
          </a:p>
        </p:txBody>
      </p:sp>
      <p:sp>
        <p:nvSpPr>
          <p:cNvPr id="3" name="Content Placeholder 2">
            <a:extLst>
              <a:ext uri="{FF2B5EF4-FFF2-40B4-BE49-F238E27FC236}">
                <a16:creationId xmlns:a16="http://schemas.microsoft.com/office/drawing/2014/main" id="{C61D8774-3BEE-455D-83E6-6F33BC35F52D}"/>
              </a:ext>
            </a:extLst>
          </p:cNvPr>
          <p:cNvSpPr>
            <a:spLocks noGrp="1"/>
          </p:cNvSpPr>
          <p:nvPr>
            <p:ph idx="1"/>
          </p:nvPr>
        </p:nvSpPr>
        <p:spPr/>
        <p:txBody>
          <a:bodyPr/>
          <a:lstStyle/>
          <a:p>
            <a:endParaRPr lang="en-US" dirty="0"/>
          </a:p>
          <a:p>
            <a:r>
              <a:rPr lang="en-US" dirty="0"/>
              <a:t>First Amendment: interfering with lawful exercise of rights (including the right to subject you to a profanity-laden tirade)</a:t>
            </a:r>
          </a:p>
          <a:p>
            <a:r>
              <a:rPr lang="en-US" dirty="0"/>
              <a:t>Violations of Title VII and ELCRA – implicates MDCR jurisdiction (employer and public services)</a:t>
            </a:r>
          </a:p>
          <a:p>
            <a:r>
              <a:rPr lang="en-US" dirty="0"/>
              <a:t>Issues under collective bargaining agreements</a:t>
            </a:r>
          </a:p>
        </p:txBody>
      </p:sp>
    </p:spTree>
    <p:extLst>
      <p:ext uri="{BB962C8B-B14F-4D97-AF65-F5344CB8AC3E}">
        <p14:creationId xmlns:p14="http://schemas.microsoft.com/office/powerpoint/2010/main" val="209825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0E393-95D0-4434-B79E-C6EF70BCEC38}"/>
              </a:ext>
            </a:extLst>
          </p:cNvPr>
          <p:cNvSpPr>
            <a:spLocks noGrp="1"/>
          </p:cNvSpPr>
          <p:nvPr>
            <p:ph type="title"/>
          </p:nvPr>
        </p:nvSpPr>
        <p:spPr/>
        <p:txBody>
          <a:bodyPr/>
          <a:lstStyle/>
          <a:p>
            <a:r>
              <a:rPr lang="en-US" dirty="0"/>
              <a:t>Why do Plaintiff Attorneys Accept These Cases?</a:t>
            </a:r>
          </a:p>
        </p:txBody>
      </p:sp>
      <p:sp>
        <p:nvSpPr>
          <p:cNvPr id="3" name="Content Placeholder 2">
            <a:extLst>
              <a:ext uri="{FF2B5EF4-FFF2-40B4-BE49-F238E27FC236}">
                <a16:creationId xmlns:a16="http://schemas.microsoft.com/office/drawing/2014/main" id="{88F38534-162D-472D-A613-6AE0B411D83E}"/>
              </a:ext>
            </a:extLst>
          </p:cNvPr>
          <p:cNvSpPr>
            <a:spLocks noGrp="1"/>
          </p:cNvSpPr>
          <p:nvPr>
            <p:ph idx="1"/>
          </p:nvPr>
        </p:nvSpPr>
        <p:spPr>
          <a:xfrm>
            <a:off x="1619250" y="1752600"/>
            <a:ext cx="7345363" cy="4916488"/>
          </a:xfrm>
        </p:spPr>
        <p:txBody>
          <a:bodyPr/>
          <a:lstStyle/>
          <a:p>
            <a:r>
              <a:rPr lang="en-US" sz="2400" dirty="0"/>
              <a:t>Attorney fees and expert witness fees are recoverable if the plaintiff succeeds on ANY significant issue at trial. </a:t>
            </a:r>
          </a:p>
          <a:p>
            <a:pPr marL="0" indent="0">
              <a:buNone/>
            </a:pPr>
            <a:r>
              <a:rPr lang="en-US" sz="2400" dirty="0"/>
              <a:t>    42 USC § 1988 Fee Recovery</a:t>
            </a:r>
          </a:p>
          <a:p>
            <a:pPr lvl="1">
              <a:buFont typeface="Courier New" panose="02070309020205020404" pitchFamily="49" charset="0"/>
              <a:buChar char="o"/>
            </a:pPr>
            <a:r>
              <a:rPr lang="en-US" sz="2000" b="0" dirty="0"/>
              <a:t>Common 1/3 contingent fee arrangement</a:t>
            </a:r>
          </a:p>
          <a:p>
            <a:r>
              <a:rPr lang="en-US" sz="2400" dirty="0"/>
              <a:t>Belief that municipalities have “deep pockets”</a:t>
            </a:r>
          </a:p>
          <a:p>
            <a:pPr lvl="1">
              <a:buFont typeface="Courier New" panose="02070309020205020404" pitchFamily="49" charset="0"/>
              <a:buChar char="o"/>
            </a:pPr>
            <a:r>
              <a:rPr lang="en-US" sz="2000" b="0" dirty="0"/>
              <a:t>Insurance coverage and excess liability policies</a:t>
            </a:r>
          </a:p>
          <a:p>
            <a:r>
              <a:rPr lang="en-US" sz="2400" dirty="0"/>
              <a:t>Belief that negative media coverage of the police and influence of political organizations that protest police will make juries more favorable to plaintiffs</a:t>
            </a:r>
          </a:p>
          <a:p>
            <a:r>
              <a:rPr lang="en-US" sz="2400" dirty="0"/>
              <a:t>Claims asserted under § 1983 are generally not dischargeable in bankruptcy.</a:t>
            </a:r>
          </a:p>
          <a:p>
            <a:endParaRPr lang="en-US" dirty="0"/>
          </a:p>
        </p:txBody>
      </p:sp>
    </p:spTree>
    <p:extLst>
      <p:ext uri="{BB962C8B-B14F-4D97-AF65-F5344CB8AC3E}">
        <p14:creationId xmlns:p14="http://schemas.microsoft.com/office/powerpoint/2010/main" val="222551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0E393-95D0-4434-B79E-C6EF70BCEC38}"/>
              </a:ext>
            </a:extLst>
          </p:cNvPr>
          <p:cNvSpPr>
            <a:spLocks noGrp="1"/>
          </p:cNvSpPr>
          <p:nvPr>
            <p:ph type="title"/>
          </p:nvPr>
        </p:nvSpPr>
        <p:spPr/>
        <p:txBody>
          <a:bodyPr/>
          <a:lstStyle/>
          <a:p>
            <a:r>
              <a:rPr lang="en-US" dirty="0"/>
              <a:t>Plaintiff Strategies: </a:t>
            </a:r>
            <a:br>
              <a:rPr lang="en-US" dirty="0"/>
            </a:br>
            <a:r>
              <a:rPr lang="en-US" dirty="0"/>
              <a:t>When to File Suit</a:t>
            </a:r>
          </a:p>
        </p:txBody>
      </p:sp>
      <p:sp>
        <p:nvSpPr>
          <p:cNvPr id="3" name="Content Placeholder 2">
            <a:extLst>
              <a:ext uri="{FF2B5EF4-FFF2-40B4-BE49-F238E27FC236}">
                <a16:creationId xmlns:a16="http://schemas.microsoft.com/office/drawing/2014/main" id="{88F38534-162D-472D-A613-6AE0B411D83E}"/>
              </a:ext>
            </a:extLst>
          </p:cNvPr>
          <p:cNvSpPr>
            <a:spLocks noGrp="1"/>
          </p:cNvSpPr>
          <p:nvPr>
            <p:ph idx="1"/>
          </p:nvPr>
        </p:nvSpPr>
        <p:spPr/>
        <p:txBody>
          <a:bodyPr/>
          <a:lstStyle/>
          <a:p>
            <a:r>
              <a:rPr lang="en-US" sz="2400" dirty="0">
                <a:ea typeface="Apex New Bold" pitchFamily="50" charset="0"/>
              </a:rPr>
              <a:t>Often filed shortly before the applicable </a:t>
            </a:r>
            <a:r>
              <a:rPr lang="en-US" sz="2400" dirty="0"/>
              <a:t>statute of limitations expires</a:t>
            </a:r>
          </a:p>
          <a:p>
            <a:pPr lvl="1">
              <a:buFont typeface="Arial" panose="020B0604020202020204" pitchFamily="34" charset="0"/>
              <a:buChar char="•"/>
            </a:pPr>
            <a:r>
              <a:rPr lang="en-US" sz="2000" b="0" dirty="0"/>
              <a:t>Reliance on short record retention policies</a:t>
            </a:r>
          </a:p>
          <a:p>
            <a:pPr lvl="1">
              <a:buFont typeface="Arial" panose="020B0604020202020204" pitchFamily="34" charset="0"/>
              <a:buChar char="•"/>
            </a:pPr>
            <a:r>
              <a:rPr lang="en-US" sz="2000" b="0" dirty="0"/>
              <a:t>Faded memories of officers and witnesses</a:t>
            </a:r>
          </a:p>
          <a:p>
            <a:pPr lvl="1">
              <a:buFont typeface="Arial" panose="020B0604020202020204" pitchFamily="34" charset="0"/>
              <a:buChar char="•"/>
            </a:pPr>
            <a:r>
              <a:rPr lang="en-US" sz="2000" b="0" dirty="0"/>
              <a:t>Witnesses are more difficult to locate as time passes</a:t>
            </a:r>
          </a:p>
          <a:p>
            <a:pPr>
              <a:buFont typeface="Arial" panose="020B0604020202020204" pitchFamily="34" charset="0"/>
              <a:buChar char="•"/>
            </a:pPr>
            <a:r>
              <a:rPr lang="en-US" sz="2400" dirty="0"/>
              <a:t>Plaintiff attorneys are not always predictable and might file almost immediately after the incident, particularly if there is strong evidence of police misconduct</a:t>
            </a:r>
          </a:p>
          <a:p>
            <a:pPr>
              <a:buFont typeface="Arial" panose="020B0604020202020204" pitchFamily="34" charset="0"/>
              <a:buChar char="•"/>
            </a:pPr>
            <a:r>
              <a:rPr lang="en-US" sz="2400" dirty="0"/>
              <a:t>Often skip filing a formal complaint with the police department to avoid alerting department of possible claims. </a:t>
            </a:r>
          </a:p>
          <a:p>
            <a:endParaRPr lang="en-US" dirty="0"/>
          </a:p>
        </p:txBody>
      </p:sp>
    </p:spTree>
    <p:extLst>
      <p:ext uri="{BB962C8B-B14F-4D97-AF65-F5344CB8AC3E}">
        <p14:creationId xmlns:p14="http://schemas.microsoft.com/office/powerpoint/2010/main" val="3916253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08175" y="188913"/>
            <a:ext cx="6480175" cy="649287"/>
          </a:xfrm>
        </p:spPr>
        <p:txBody>
          <a:bodyPr/>
          <a:lstStyle/>
          <a:p>
            <a:pPr eaLnBrk="1" hangingPunct="1"/>
            <a:r>
              <a:rPr lang="en-US" b="1" dirty="0"/>
              <a:t>Learning Objectives</a:t>
            </a:r>
            <a:endParaRPr lang="uk-UA" b="1" dirty="0"/>
          </a:p>
        </p:txBody>
      </p:sp>
      <p:sp>
        <p:nvSpPr>
          <p:cNvPr id="4099" name="Rectangle 3"/>
          <p:cNvSpPr>
            <a:spLocks noGrp="1" noChangeArrowheads="1"/>
          </p:cNvSpPr>
          <p:nvPr>
            <p:ph type="body" idx="1"/>
          </p:nvPr>
        </p:nvSpPr>
        <p:spPr>
          <a:xfrm>
            <a:off x="1116013" y="836613"/>
            <a:ext cx="7848600" cy="5832475"/>
          </a:xfrm>
        </p:spPr>
        <p:txBody>
          <a:bodyPr/>
          <a:lstStyle/>
          <a:p>
            <a:pPr eaLnBrk="1" hangingPunct="1">
              <a:lnSpc>
                <a:spcPct val="90000"/>
              </a:lnSpc>
            </a:pPr>
            <a:endParaRPr lang="en-US" altLang="ko-KR" sz="2000" dirty="0">
              <a:ea typeface="굴림" charset="-127"/>
            </a:endParaRPr>
          </a:p>
          <a:p>
            <a:pPr eaLnBrk="1" hangingPunct="1">
              <a:lnSpc>
                <a:spcPct val="90000"/>
              </a:lnSpc>
            </a:pPr>
            <a:endParaRPr lang="en-US" altLang="ko-KR" sz="2000" dirty="0">
              <a:ea typeface="굴림" charset="-127"/>
            </a:endParaRPr>
          </a:p>
          <a:p>
            <a:pPr eaLnBrk="1" hangingPunct="1">
              <a:lnSpc>
                <a:spcPct val="90000"/>
              </a:lnSpc>
            </a:pPr>
            <a:endParaRPr lang="en-US" altLang="ko-KR" sz="2000" dirty="0">
              <a:ea typeface="굴림" charset="-127"/>
            </a:endParaRPr>
          </a:p>
          <a:p>
            <a:pPr eaLnBrk="1" hangingPunct="1">
              <a:lnSpc>
                <a:spcPct val="90000"/>
              </a:lnSpc>
            </a:pPr>
            <a:endParaRPr lang="en-US" altLang="ko-KR" sz="2000" dirty="0">
              <a:ea typeface="굴림" charset="-127"/>
            </a:endParaRPr>
          </a:p>
          <a:p>
            <a:pPr eaLnBrk="1" hangingPunct="1">
              <a:lnSpc>
                <a:spcPct val="90000"/>
              </a:lnSpc>
            </a:pPr>
            <a:r>
              <a:rPr lang="en-US" altLang="ko-KR" sz="2000" dirty="0">
                <a:ea typeface="굴림" charset="-127"/>
              </a:rPr>
              <a:t>Overview of </a:t>
            </a:r>
            <a:r>
              <a:rPr lang="en-US" sz="2000" dirty="0"/>
              <a:t>42 USC § 1983 and its implications for a law enforcement agency.</a:t>
            </a:r>
            <a:r>
              <a:rPr lang="en-US" altLang="ko-KR" sz="2000" dirty="0">
                <a:ea typeface="굴림" charset="-127"/>
              </a:rPr>
              <a:t> </a:t>
            </a:r>
          </a:p>
          <a:p>
            <a:pPr eaLnBrk="1" hangingPunct="1">
              <a:lnSpc>
                <a:spcPct val="90000"/>
              </a:lnSpc>
            </a:pPr>
            <a:endParaRPr lang="en-US" sz="2000" dirty="0">
              <a:ea typeface="굴림" charset="-127"/>
            </a:endParaRPr>
          </a:p>
          <a:p>
            <a:pPr eaLnBrk="1" hangingPunct="1">
              <a:lnSpc>
                <a:spcPct val="90000"/>
              </a:lnSpc>
            </a:pPr>
            <a:r>
              <a:rPr lang="en-US" sz="2000" dirty="0"/>
              <a:t>Discuss the typical claims brought under § 1983 and common strategies employed by plaintiff attorneys.</a:t>
            </a:r>
          </a:p>
          <a:p>
            <a:pPr eaLnBrk="1" hangingPunct="1">
              <a:lnSpc>
                <a:spcPct val="90000"/>
              </a:lnSpc>
            </a:pPr>
            <a:endParaRPr lang="en-US" sz="2000" dirty="0"/>
          </a:p>
          <a:p>
            <a:pPr eaLnBrk="1" hangingPunct="1">
              <a:lnSpc>
                <a:spcPct val="90000"/>
              </a:lnSpc>
            </a:pPr>
            <a:r>
              <a:rPr lang="en-US" sz="2000" dirty="0"/>
              <a:t>Understand defense strategies and best practices to avoid claims.</a:t>
            </a:r>
            <a:endParaRPr lang="uk-UA" sz="2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xEl>
                                              <p:pRg st="4" end="4"/>
                                            </p:txEl>
                                          </p:spTgt>
                                        </p:tgtEl>
                                        <p:attrNameLst>
                                          <p:attrName>style.visibility</p:attrName>
                                        </p:attrNameLst>
                                      </p:cBhvr>
                                      <p:to>
                                        <p:strVal val="visible"/>
                                      </p:to>
                                    </p:set>
                                    <p:animEffect transition="in" filter="fade">
                                      <p:cBhvr>
                                        <p:cTn id="7" dur="500"/>
                                        <p:tgtEl>
                                          <p:spTgt spid="4099">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9">
                                            <p:txEl>
                                              <p:pRg st="6" end="6"/>
                                            </p:txEl>
                                          </p:spTgt>
                                        </p:tgtEl>
                                        <p:attrNameLst>
                                          <p:attrName>style.visibility</p:attrName>
                                        </p:attrNameLst>
                                      </p:cBhvr>
                                      <p:to>
                                        <p:strVal val="visible"/>
                                      </p:to>
                                    </p:set>
                                    <p:animEffect transition="in" filter="fade">
                                      <p:cBhvr>
                                        <p:cTn id="12" dur="500"/>
                                        <p:tgtEl>
                                          <p:spTgt spid="4099">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9">
                                            <p:txEl>
                                              <p:pRg st="8" end="8"/>
                                            </p:txEl>
                                          </p:spTgt>
                                        </p:tgtEl>
                                        <p:attrNameLst>
                                          <p:attrName>style.visibility</p:attrName>
                                        </p:attrNameLst>
                                      </p:cBhvr>
                                      <p:to>
                                        <p:strVal val="visible"/>
                                      </p:to>
                                    </p:set>
                                    <p:animEffect transition="in" filter="fade">
                                      <p:cBhvr>
                                        <p:cTn id="17" dur="500"/>
                                        <p:tgtEl>
                                          <p:spTgt spid="40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0E393-95D0-4434-B79E-C6EF70BCEC38}"/>
              </a:ext>
            </a:extLst>
          </p:cNvPr>
          <p:cNvSpPr>
            <a:spLocks noGrp="1"/>
          </p:cNvSpPr>
          <p:nvPr>
            <p:ph type="title"/>
          </p:nvPr>
        </p:nvSpPr>
        <p:spPr/>
        <p:txBody>
          <a:bodyPr/>
          <a:lstStyle/>
          <a:p>
            <a:r>
              <a:rPr lang="en-US" dirty="0"/>
              <a:t>Plaintiff Strategies: </a:t>
            </a:r>
            <a:br>
              <a:rPr lang="en-US" dirty="0"/>
            </a:br>
            <a:r>
              <a:rPr lang="en-US" dirty="0"/>
              <a:t>Typical Allegations</a:t>
            </a:r>
          </a:p>
        </p:txBody>
      </p:sp>
      <p:sp>
        <p:nvSpPr>
          <p:cNvPr id="3" name="Content Placeholder 2">
            <a:extLst>
              <a:ext uri="{FF2B5EF4-FFF2-40B4-BE49-F238E27FC236}">
                <a16:creationId xmlns:a16="http://schemas.microsoft.com/office/drawing/2014/main" id="{88F38534-162D-472D-A613-6AE0B411D83E}"/>
              </a:ext>
            </a:extLst>
          </p:cNvPr>
          <p:cNvSpPr>
            <a:spLocks noGrp="1"/>
          </p:cNvSpPr>
          <p:nvPr>
            <p:ph idx="1"/>
          </p:nvPr>
        </p:nvSpPr>
        <p:spPr/>
        <p:txBody>
          <a:bodyPr/>
          <a:lstStyle/>
          <a:p>
            <a:r>
              <a:rPr lang="en-US" sz="2800" dirty="0"/>
              <a:t>Sensationalize events and embellish injuries.</a:t>
            </a:r>
          </a:p>
          <a:p>
            <a:r>
              <a:rPr lang="en-US" sz="2800" dirty="0"/>
              <a:t>Sue every officer who responded to the scene, in their individual and official capacities, regardless of their involvement or wrongdoing.</a:t>
            </a:r>
          </a:p>
          <a:p>
            <a:r>
              <a:rPr lang="en-US" sz="2800" dirty="0"/>
              <a:t>Claim the municipality is liable for failing to supervise and/or adequately train its police officers.</a:t>
            </a:r>
          </a:p>
          <a:p>
            <a:r>
              <a:rPr lang="en-US" sz="2800" dirty="0"/>
              <a:t>Create impression that officers were “amped up” and/or had a racial or other discriminatory animus toward the Plaintiff that brought about use of excessive force.</a:t>
            </a:r>
          </a:p>
          <a:p>
            <a:endParaRPr lang="en-US" dirty="0"/>
          </a:p>
        </p:txBody>
      </p:sp>
    </p:spTree>
    <p:extLst>
      <p:ext uri="{BB962C8B-B14F-4D97-AF65-F5344CB8AC3E}">
        <p14:creationId xmlns:p14="http://schemas.microsoft.com/office/powerpoint/2010/main" val="409242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0E393-95D0-4434-B79E-C6EF70BCEC38}"/>
              </a:ext>
            </a:extLst>
          </p:cNvPr>
          <p:cNvSpPr>
            <a:spLocks noGrp="1"/>
          </p:cNvSpPr>
          <p:nvPr>
            <p:ph type="title"/>
          </p:nvPr>
        </p:nvSpPr>
        <p:spPr/>
        <p:txBody>
          <a:bodyPr/>
          <a:lstStyle/>
          <a:p>
            <a:r>
              <a:rPr lang="en-US" dirty="0"/>
              <a:t>Plaintiff Strategies:</a:t>
            </a:r>
            <a:br>
              <a:rPr lang="en-US" dirty="0"/>
            </a:br>
            <a:r>
              <a:rPr lang="en-US" dirty="0"/>
              <a:t>Typical Allegations (</a:t>
            </a:r>
            <a:r>
              <a:rPr lang="en-US" dirty="0" err="1"/>
              <a:t>cont</a:t>
            </a:r>
            <a:r>
              <a:rPr lang="en-US" dirty="0"/>
              <a:t>)</a:t>
            </a:r>
          </a:p>
        </p:txBody>
      </p:sp>
      <p:sp>
        <p:nvSpPr>
          <p:cNvPr id="3" name="Content Placeholder 2">
            <a:extLst>
              <a:ext uri="{FF2B5EF4-FFF2-40B4-BE49-F238E27FC236}">
                <a16:creationId xmlns:a16="http://schemas.microsoft.com/office/drawing/2014/main" id="{88F38534-162D-472D-A613-6AE0B411D83E}"/>
              </a:ext>
            </a:extLst>
          </p:cNvPr>
          <p:cNvSpPr>
            <a:spLocks noGrp="1"/>
          </p:cNvSpPr>
          <p:nvPr>
            <p:ph idx="1"/>
          </p:nvPr>
        </p:nvSpPr>
        <p:spPr/>
        <p:txBody>
          <a:bodyPr/>
          <a:lstStyle/>
          <a:p>
            <a:r>
              <a:rPr lang="en-US" dirty="0"/>
              <a:t>Assert claims of excessive force, false arrest and improper search and seizure</a:t>
            </a:r>
          </a:p>
          <a:p>
            <a:r>
              <a:rPr lang="en-US" dirty="0"/>
              <a:t>Allege that officers collaborated to prepare a false police report</a:t>
            </a:r>
          </a:p>
          <a:p>
            <a:r>
              <a:rPr lang="en-US" dirty="0"/>
              <a:t>Argue that other officers had a duty, but failed to intervene to protect Plaintiff against excessive force</a:t>
            </a:r>
          </a:p>
          <a:p>
            <a:r>
              <a:rPr lang="en-US" dirty="0"/>
              <a:t>Allege that officers delayed or denied necessary medical care</a:t>
            </a:r>
          </a:p>
          <a:p>
            <a:r>
              <a:rPr lang="en-US" dirty="0"/>
              <a:t>Claims are usually lawyer-driven and often not verified beforehand</a:t>
            </a:r>
          </a:p>
          <a:p>
            <a:endParaRPr lang="en-US" dirty="0"/>
          </a:p>
        </p:txBody>
      </p:sp>
    </p:spTree>
    <p:extLst>
      <p:ext uri="{BB962C8B-B14F-4D97-AF65-F5344CB8AC3E}">
        <p14:creationId xmlns:p14="http://schemas.microsoft.com/office/powerpoint/2010/main" val="67179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CCD7F-F933-4AFC-A562-E213957B9FF4}"/>
              </a:ext>
            </a:extLst>
          </p:cNvPr>
          <p:cNvSpPr>
            <a:spLocks noGrp="1"/>
          </p:cNvSpPr>
          <p:nvPr>
            <p:ph type="title"/>
          </p:nvPr>
        </p:nvSpPr>
        <p:spPr/>
        <p:txBody>
          <a:bodyPr/>
          <a:lstStyle/>
          <a:p>
            <a:r>
              <a:rPr lang="en-US" dirty="0"/>
              <a:t>Common Flaws with Complaints</a:t>
            </a:r>
          </a:p>
        </p:txBody>
      </p:sp>
      <p:sp>
        <p:nvSpPr>
          <p:cNvPr id="3" name="Content Placeholder 2">
            <a:extLst>
              <a:ext uri="{FF2B5EF4-FFF2-40B4-BE49-F238E27FC236}">
                <a16:creationId xmlns:a16="http://schemas.microsoft.com/office/drawing/2014/main" id="{4B5DAE8C-2A6F-49B8-823A-CFD66D49F48E}"/>
              </a:ext>
            </a:extLst>
          </p:cNvPr>
          <p:cNvSpPr>
            <a:spLocks noGrp="1"/>
          </p:cNvSpPr>
          <p:nvPr>
            <p:ph idx="1"/>
          </p:nvPr>
        </p:nvSpPr>
        <p:spPr/>
        <p:txBody>
          <a:bodyPr/>
          <a:lstStyle/>
          <a:p>
            <a:r>
              <a:rPr lang="en-US" sz="2400" dirty="0"/>
              <a:t>Conclusory, rather than factual allegations.  </a:t>
            </a:r>
            <a:r>
              <a:rPr lang="en-US" sz="2400" i="1" dirty="0"/>
              <a:t>Bell Atlantic v. Twombly</a:t>
            </a:r>
            <a:r>
              <a:rPr lang="en-US" sz="2400" dirty="0"/>
              <a:t>, 127 S. Ct. 1955 (2007). </a:t>
            </a:r>
          </a:p>
          <a:p>
            <a:r>
              <a:rPr lang="en-US" sz="2400" dirty="0"/>
              <a:t>Suit against municipality as a matter of course.</a:t>
            </a:r>
          </a:p>
          <a:p>
            <a:r>
              <a:rPr lang="en-US" sz="2400" dirty="0"/>
              <a:t>Suing the “police department.”</a:t>
            </a:r>
          </a:p>
          <a:p>
            <a:r>
              <a:rPr lang="en-US" sz="2400" dirty="0"/>
              <a:t>Plaintiff’s lack of standing</a:t>
            </a:r>
          </a:p>
          <a:p>
            <a:r>
              <a:rPr lang="en-US" sz="2400" dirty="0"/>
              <a:t>“John and Jane Doe Officer” defendants</a:t>
            </a:r>
          </a:p>
          <a:p>
            <a:r>
              <a:rPr lang="en-US" sz="2400" dirty="0"/>
              <a:t>Federal vs. analogue state law claims</a:t>
            </a:r>
          </a:p>
          <a:p>
            <a:pPr lvl="1">
              <a:buFont typeface="Arial" panose="020B0604020202020204" pitchFamily="34" charset="0"/>
              <a:buChar char="•"/>
            </a:pPr>
            <a:r>
              <a:rPr lang="en-US" b="0" dirty="0"/>
              <a:t>Separate pleading standards (plausibility and notice)</a:t>
            </a:r>
          </a:p>
          <a:p>
            <a:pPr lvl="1">
              <a:buFont typeface="Arial" panose="020B0604020202020204" pitchFamily="34" charset="0"/>
              <a:buChar char="•"/>
            </a:pPr>
            <a:r>
              <a:rPr lang="en-US" b="0" dirty="0"/>
              <a:t>Immunity standards for federal and state law claims</a:t>
            </a:r>
          </a:p>
          <a:p>
            <a:pPr lvl="1">
              <a:buFont typeface="Arial" panose="020B0604020202020204" pitchFamily="34" charset="0"/>
              <a:buChar char="•"/>
            </a:pPr>
            <a:r>
              <a:rPr lang="en-US" b="0" dirty="0"/>
              <a:t>Preclusion &amp; abstention issues</a:t>
            </a:r>
          </a:p>
          <a:p>
            <a:pPr lvl="1">
              <a:buFont typeface="Arial" panose="020B0604020202020204" pitchFamily="34" charset="0"/>
              <a:buChar char="•"/>
            </a:pPr>
            <a:endParaRPr lang="en-US" b="0" dirty="0"/>
          </a:p>
          <a:p>
            <a:endParaRPr lang="en-US" sz="2400" dirty="0"/>
          </a:p>
        </p:txBody>
      </p:sp>
    </p:spTree>
    <p:extLst>
      <p:ext uri="{BB962C8B-B14F-4D97-AF65-F5344CB8AC3E}">
        <p14:creationId xmlns:p14="http://schemas.microsoft.com/office/powerpoint/2010/main" val="2769308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235F2-187A-44A2-ACA7-5E076AE06A8F}"/>
              </a:ext>
            </a:extLst>
          </p:cNvPr>
          <p:cNvSpPr>
            <a:spLocks noGrp="1"/>
          </p:cNvSpPr>
          <p:nvPr>
            <p:ph type="title"/>
          </p:nvPr>
        </p:nvSpPr>
        <p:spPr/>
        <p:txBody>
          <a:bodyPr/>
          <a:lstStyle/>
          <a:p>
            <a:r>
              <a:rPr lang="en-US" dirty="0"/>
              <a:t>Plaintiff Strategies:</a:t>
            </a:r>
            <a:br>
              <a:rPr lang="en-US" dirty="0"/>
            </a:br>
            <a:r>
              <a:rPr lang="en-US" dirty="0"/>
              <a:t>After Filing a Complaint</a:t>
            </a:r>
          </a:p>
        </p:txBody>
      </p:sp>
      <p:sp>
        <p:nvSpPr>
          <p:cNvPr id="3" name="Content Placeholder 2">
            <a:extLst>
              <a:ext uri="{FF2B5EF4-FFF2-40B4-BE49-F238E27FC236}">
                <a16:creationId xmlns:a16="http://schemas.microsoft.com/office/drawing/2014/main" id="{81959271-E7D7-4881-9901-31F4B8FD8D94}"/>
              </a:ext>
            </a:extLst>
          </p:cNvPr>
          <p:cNvSpPr>
            <a:spLocks noGrp="1"/>
          </p:cNvSpPr>
          <p:nvPr>
            <p:ph idx="1"/>
          </p:nvPr>
        </p:nvSpPr>
        <p:spPr/>
        <p:txBody>
          <a:bodyPr/>
          <a:lstStyle/>
          <a:p>
            <a:r>
              <a:rPr lang="en-US" sz="2400" dirty="0"/>
              <a:t>Standard-form discovery requests followed by officer depositions</a:t>
            </a:r>
          </a:p>
          <a:p>
            <a:r>
              <a:rPr lang="en-US" sz="2400" dirty="0"/>
              <a:t>Offer deposition testimony that contradicts that of the officers and other witnesses</a:t>
            </a:r>
          </a:p>
          <a:p>
            <a:pPr lvl="1">
              <a:buFont typeface="Arial" panose="020B0604020202020204" pitchFamily="34" charset="0"/>
              <a:buChar char="•"/>
            </a:pPr>
            <a:r>
              <a:rPr lang="en-US" b="0" dirty="0"/>
              <a:t>Avoid defense motions for summary judgment</a:t>
            </a:r>
          </a:p>
          <a:p>
            <a:pPr lvl="1">
              <a:buFont typeface="Arial" panose="020B0604020202020204" pitchFamily="34" charset="0"/>
              <a:buChar char="•"/>
            </a:pPr>
            <a:r>
              <a:rPr lang="en-US" b="0" dirty="0"/>
              <a:t>Establish questions of fact for the jury</a:t>
            </a:r>
            <a:r>
              <a:rPr lang="en-US" b="0" i="1" dirty="0"/>
              <a:t> </a:t>
            </a:r>
          </a:p>
          <a:p>
            <a:r>
              <a:rPr lang="en-US" sz="2400" dirty="0"/>
              <a:t>Assert “destruction of evidence” claims:</a:t>
            </a:r>
          </a:p>
          <a:p>
            <a:pPr lvl="1">
              <a:buFont typeface="Arial" panose="020B0604020202020204" pitchFamily="34" charset="0"/>
              <a:buChar char="•"/>
            </a:pPr>
            <a:r>
              <a:rPr lang="en-US" b="0" dirty="0"/>
              <a:t>Audio/video file destruction according to retention policy</a:t>
            </a:r>
          </a:p>
          <a:p>
            <a:pPr lvl="1">
              <a:buFont typeface="Arial" panose="020B0604020202020204" pitchFamily="34" charset="0"/>
              <a:buChar char="•"/>
            </a:pPr>
            <a:r>
              <a:rPr lang="en-US" b="0" dirty="0"/>
              <a:t>Adverse inference if intentionally destroyed</a:t>
            </a:r>
          </a:p>
          <a:p>
            <a:r>
              <a:rPr lang="en-US" sz="2400" dirty="0"/>
              <a:t>Establish/embellish injuries related to the incident:</a:t>
            </a:r>
          </a:p>
          <a:p>
            <a:pPr lvl="1">
              <a:buFont typeface="Arial" panose="020B0604020202020204" pitchFamily="34" charset="0"/>
              <a:buChar char="•"/>
            </a:pPr>
            <a:r>
              <a:rPr lang="en-US" b="0" dirty="0"/>
              <a:t>Lack of witnesses for emergency room treatment</a:t>
            </a:r>
          </a:p>
          <a:p>
            <a:endParaRPr lang="en-US" sz="2400" dirty="0"/>
          </a:p>
        </p:txBody>
      </p:sp>
    </p:spTree>
    <p:extLst>
      <p:ext uri="{BB962C8B-B14F-4D97-AF65-F5344CB8AC3E}">
        <p14:creationId xmlns:p14="http://schemas.microsoft.com/office/powerpoint/2010/main" val="46109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9DB53-6063-41E1-8E2A-C4389A6338A1}"/>
              </a:ext>
            </a:extLst>
          </p:cNvPr>
          <p:cNvSpPr>
            <a:spLocks noGrp="1"/>
          </p:cNvSpPr>
          <p:nvPr>
            <p:ph type="title"/>
          </p:nvPr>
        </p:nvSpPr>
        <p:spPr/>
        <p:txBody>
          <a:bodyPr/>
          <a:lstStyle/>
          <a:p>
            <a:r>
              <a:rPr lang="en-US" dirty="0"/>
              <a:t>Defense Strategies:</a:t>
            </a:r>
            <a:br>
              <a:rPr lang="en-US" dirty="0"/>
            </a:br>
            <a:r>
              <a:rPr lang="en-US" dirty="0"/>
              <a:t>Intake Process</a:t>
            </a:r>
          </a:p>
        </p:txBody>
      </p:sp>
      <p:sp>
        <p:nvSpPr>
          <p:cNvPr id="3" name="Content Placeholder 2">
            <a:extLst>
              <a:ext uri="{FF2B5EF4-FFF2-40B4-BE49-F238E27FC236}">
                <a16:creationId xmlns:a16="http://schemas.microsoft.com/office/drawing/2014/main" id="{F62D577D-E9FB-4E84-B3C3-EB55A365A671}"/>
              </a:ext>
            </a:extLst>
          </p:cNvPr>
          <p:cNvSpPr>
            <a:spLocks noGrp="1"/>
          </p:cNvSpPr>
          <p:nvPr>
            <p:ph idx="1"/>
          </p:nvPr>
        </p:nvSpPr>
        <p:spPr>
          <a:xfrm>
            <a:off x="1619250" y="1524000"/>
            <a:ext cx="7345363" cy="5145088"/>
          </a:xfrm>
        </p:spPr>
        <p:txBody>
          <a:bodyPr/>
          <a:lstStyle/>
          <a:p>
            <a:pPr>
              <a:buFont typeface="Arial" panose="020B0604020202020204" pitchFamily="34" charset="0"/>
              <a:buChar char="•"/>
            </a:pPr>
            <a:r>
              <a:rPr lang="en-US" sz="2400" b="0" dirty="0">
                <a:ea typeface="Apex New Book" pitchFamily="50" charset="0"/>
              </a:rPr>
              <a:t>Reports, dispatch recordings, dash/body cam and jail audio/video, witness statements</a:t>
            </a:r>
          </a:p>
          <a:p>
            <a:pPr>
              <a:buFont typeface="Arial" panose="020B0604020202020204" pitchFamily="34" charset="0"/>
              <a:buChar char="•"/>
            </a:pPr>
            <a:r>
              <a:rPr lang="en-US" sz="2400" b="0" dirty="0">
                <a:ea typeface="Apex New Book" pitchFamily="50" charset="0"/>
              </a:rPr>
              <a:t>Officers’ personnel and IA files </a:t>
            </a:r>
          </a:p>
          <a:p>
            <a:pPr>
              <a:buFont typeface="Arial" panose="020B0604020202020204" pitchFamily="34" charset="0"/>
              <a:buChar char="•"/>
            </a:pPr>
            <a:r>
              <a:rPr lang="en-US" sz="2400" b="0" dirty="0">
                <a:ea typeface="Apex New Book" pitchFamily="50" charset="0"/>
              </a:rPr>
              <a:t>Local residence/business footage</a:t>
            </a:r>
          </a:p>
          <a:p>
            <a:pPr>
              <a:buFont typeface="Arial" panose="020B0604020202020204" pitchFamily="34" charset="0"/>
              <a:buChar char="•"/>
            </a:pPr>
            <a:r>
              <a:rPr lang="en-US" sz="2400" b="0" dirty="0">
                <a:ea typeface="Apex New Book" pitchFamily="50" charset="0"/>
              </a:rPr>
              <a:t>Each officer interviewed</a:t>
            </a:r>
          </a:p>
          <a:p>
            <a:pPr>
              <a:buFont typeface="Arial" panose="020B0604020202020204" pitchFamily="34" charset="0"/>
              <a:buChar char="•"/>
            </a:pPr>
            <a:r>
              <a:rPr lang="en-US" sz="2400" b="0" dirty="0">
                <a:ea typeface="Apex New Book" pitchFamily="50" charset="0"/>
              </a:rPr>
              <a:t>Command/UFIT interviews</a:t>
            </a:r>
          </a:p>
          <a:p>
            <a:pPr>
              <a:buFont typeface="Arial" panose="020B0604020202020204" pitchFamily="34" charset="0"/>
              <a:buChar char="•"/>
            </a:pPr>
            <a:r>
              <a:rPr lang="en-US" sz="2400" i="1" dirty="0">
                <a:ea typeface="Apex New Book" pitchFamily="50" charset="0"/>
              </a:rPr>
              <a:t>Garrity/Gardener </a:t>
            </a:r>
            <a:r>
              <a:rPr lang="en-US" sz="2400" dirty="0">
                <a:ea typeface="Apex New Book" pitchFamily="50" charset="0"/>
              </a:rPr>
              <a:t>interviews</a:t>
            </a:r>
          </a:p>
          <a:p>
            <a:pPr>
              <a:buFont typeface="Arial" panose="020B0604020202020204" pitchFamily="34" charset="0"/>
              <a:buChar char="•"/>
            </a:pPr>
            <a:r>
              <a:rPr lang="en-US" sz="2400" b="0" dirty="0">
                <a:ea typeface="Apex New Book" pitchFamily="50" charset="0"/>
              </a:rPr>
              <a:t>Third-party witness interviews</a:t>
            </a:r>
          </a:p>
          <a:p>
            <a:r>
              <a:rPr lang="en-US" sz="2400" dirty="0">
                <a:ea typeface="Apex New Book" pitchFamily="50" charset="0"/>
              </a:rPr>
              <a:t>Plaintiff’s background: CCH, social media, medical records, litigation history, financial information</a:t>
            </a:r>
          </a:p>
          <a:p>
            <a:r>
              <a:rPr lang="en-US" sz="2400" dirty="0">
                <a:ea typeface="Apex New Book" pitchFamily="50" charset="0"/>
              </a:rPr>
              <a:t>Criminal trial transcripts (or attend, if pending)</a:t>
            </a:r>
          </a:p>
          <a:p>
            <a:r>
              <a:rPr lang="en-US" sz="2400" dirty="0">
                <a:ea typeface="Apex New Book" pitchFamily="50" charset="0"/>
              </a:rPr>
              <a:t>Possible conflicts of interest among officers</a:t>
            </a:r>
          </a:p>
          <a:p>
            <a:endParaRPr lang="en-US" sz="2400" dirty="0"/>
          </a:p>
        </p:txBody>
      </p:sp>
    </p:spTree>
    <p:extLst>
      <p:ext uri="{BB962C8B-B14F-4D97-AF65-F5344CB8AC3E}">
        <p14:creationId xmlns:p14="http://schemas.microsoft.com/office/powerpoint/2010/main" val="401376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B0CED-F8D6-459C-A48C-365F19266D49}"/>
              </a:ext>
            </a:extLst>
          </p:cNvPr>
          <p:cNvSpPr>
            <a:spLocks noGrp="1"/>
          </p:cNvSpPr>
          <p:nvPr>
            <p:ph type="title"/>
          </p:nvPr>
        </p:nvSpPr>
        <p:spPr/>
        <p:txBody>
          <a:bodyPr/>
          <a:lstStyle/>
          <a:p>
            <a:r>
              <a:rPr lang="en-US" dirty="0"/>
              <a:t>Defense Strategies:</a:t>
            </a:r>
            <a:br>
              <a:rPr lang="en-US" dirty="0"/>
            </a:br>
            <a:r>
              <a:rPr lang="en-US" dirty="0"/>
              <a:t>Response to Complaint</a:t>
            </a:r>
          </a:p>
        </p:txBody>
      </p:sp>
      <p:sp>
        <p:nvSpPr>
          <p:cNvPr id="3" name="Content Placeholder 2">
            <a:extLst>
              <a:ext uri="{FF2B5EF4-FFF2-40B4-BE49-F238E27FC236}">
                <a16:creationId xmlns:a16="http://schemas.microsoft.com/office/drawing/2014/main" id="{1121154A-227C-4568-A9AF-70A945EA7098}"/>
              </a:ext>
            </a:extLst>
          </p:cNvPr>
          <p:cNvSpPr>
            <a:spLocks noGrp="1"/>
          </p:cNvSpPr>
          <p:nvPr>
            <p:ph idx="1"/>
          </p:nvPr>
        </p:nvSpPr>
        <p:spPr/>
        <p:txBody>
          <a:bodyPr/>
          <a:lstStyle/>
          <a:p>
            <a:r>
              <a:rPr lang="en-US" dirty="0"/>
              <a:t>Motion to Dismiss </a:t>
            </a:r>
            <a:endParaRPr lang="en-US" i="1" dirty="0"/>
          </a:p>
          <a:p>
            <a:pPr lvl="1">
              <a:buFont typeface="Arial" panose="020B0604020202020204" pitchFamily="34" charset="0"/>
              <a:buChar char="•"/>
            </a:pPr>
            <a:r>
              <a:rPr lang="en-US" b="0" i="1" dirty="0" err="1"/>
              <a:t>Monell</a:t>
            </a:r>
            <a:r>
              <a:rPr lang="en-US" b="0" i="1" dirty="0"/>
              <a:t> </a:t>
            </a:r>
            <a:r>
              <a:rPr lang="en-US" b="0" dirty="0"/>
              <a:t>claims against municipality and supervisors</a:t>
            </a:r>
          </a:p>
          <a:p>
            <a:pPr lvl="1">
              <a:buFont typeface="Arial" panose="020B0604020202020204" pitchFamily="34" charset="0"/>
              <a:buChar char="•"/>
            </a:pPr>
            <a:r>
              <a:rPr lang="en-US" b="0" dirty="0"/>
              <a:t>Conclusory allegations/more definite statement</a:t>
            </a:r>
          </a:p>
          <a:p>
            <a:pPr lvl="1">
              <a:buFont typeface="Arial" panose="020B0604020202020204" pitchFamily="34" charset="0"/>
              <a:buChar char="•"/>
            </a:pPr>
            <a:r>
              <a:rPr lang="en-US" b="0" dirty="0"/>
              <a:t>Abstention </a:t>
            </a:r>
          </a:p>
          <a:p>
            <a:pPr lvl="1">
              <a:buFont typeface="Arial" panose="020B0604020202020204" pitchFamily="34" charset="0"/>
              <a:buChar char="•"/>
            </a:pPr>
            <a:r>
              <a:rPr lang="en-US" b="0" dirty="0"/>
              <a:t>Preclusion of claims</a:t>
            </a:r>
          </a:p>
          <a:p>
            <a:pPr lvl="1">
              <a:buFont typeface="Arial" panose="020B0604020202020204" pitchFamily="34" charset="0"/>
              <a:buChar char="•"/>
            </a:pPr>
            <a:r>
              <a:rPr lang="en-US" b="0" dirty="0"/>
              <a:t>Qualified and other forms of immunity</a:t>
            </a:r>
          </a:p>
          <a:p>
            <a:pPr lvl="1">
              <a:buFont typeface="Arial" panose="020B0604020202020204" pitchFamily="34" charset="0"/>
              <a:buChar char="•"/>
            </a:pPr>
            <a:r>
              <a:rPr lang="en-US" b="0" dirty="0"/>
              <a:t>Statutes of limitation</a:t>
            </a:r>
          </a:p>
          <a:p>
            <a:pPr>
              <a:buFont typeface="Arial" panose="020B0604020202020204" pitchFamily="34" charset="0"/>
              <a:buChar char="•"/>
            </a:pPr>
            <a:r>
              <a:rPr lang="en-US" b="0" dirty="0"/>
              <a:t>Answer to Complaint</a:t>
            </a:r>
          </a:p>
          <a:p>
            <a:pPr lvl="1">
              <a:buFont typeface="Arial" panose="020B0604020202020204" pitchFamily="34" charset="0"/>
              <a:buChar char="•"/>
            </a:pPr>
            <a:r>
              <a:rPr lang="en-US" b="0" dirty="0"/>
              <a:t>Comprehensive response to each allegation/compound allegation</a:t>
            </a:r>
          </a:p>
          <a:p>
            <a:pPr lvl="1">
              <a:buFont typeface="Arial" panose="020B0604020202020204" pitchFamily="34" charset="0"/>
              <a:buChar char="•"/>
            </a:pPr>
            <a:r>
              <a:rPr lang="en-US" b="0" dirty="0"/>
              <a:t>Affirmative defenses</a:t>
            </a:r>
          </a:p>
        </p:txBody>
      </p:sp>
    </p:spTree>
    <p:extLst>
      <p:ext uri="{BB962C8B-B14F-4D97-AF65-F5344CB8AC3E}">
        <p14:creationId xmlns:p14="http://schemas.microsoft.com/office/powerpoint/2010/main" val="359997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a:extLst>
              <a:ext uri="{FF2B5EF4-FFF2-40B4-BE49-F238E27FC236}">
                <a16:creationId xmlns:a16="http://schemas.microsoft.com/office/drawing/2014/main" id="{B6D3DD49-A4EB-45AD-9197-6F9D4653DEAB}"/>
              </a:ext>
            </a:extLst>
          </p:cNvPr>
          <p:cNvSpPr>
            <a:spLocks noGrp="1" noChangeArrowheads="1"/>
          </p:cNvSpPr>
          <p:nvPr>
            <p:ph type="title"/>
          </p:nvPr>
        </p:nvSpPr>
        <p:spPr/>
        <p:txBody>
          <a:bodyPr/>
          <a:lstStyle/>
          <a:p>
            <a:pPr eaLnBrk="1" hangingPunct="1"/>
            <a:r>
              <a:rPr lang="en-US" altLang="en-US" sz="2800" dirty="0"/>
              <a:t>Abstention and Preclusion</a:t>
            </a:r>
          </a:p>
        </p:txBody>
      </p:sp>
      <p:sp>
        <p:nvSpPr>
          <p:cNvPr id="267267" name="Rectangle 3">
            <a:extLst>
              <a:ext uri="{FF2B5EF4-FFF2-40B4-BE49-F238E27FC236}">
                <a16:creationId xmlns:a16="http://schemas.microsoft.com/office/drawing/2014/main" id="{13B9F4DD-2148-4356-9C00-596CFE1F08C3}"/>
              </a:ext>
            </a:extLst>
          </p:cNvPr>
          <p:cNvSpPr>
            <a:spLocks noGrp="1" noChangeArrowheads="1"/>
          </p:cNvSpPr>
          <p:nvPr>
            <p:ph type="body" idx="1"/>
          </p:nvPr>
        </p:nvSpPr>
        <p:spPr>
          <a:xfrm>
            <a:off x="533400" y="1981200"/>
            <a:ext cx="3886200" cy="4876800"/>
          </a:xfrm>
        </p:spPr>
        <p:txBody>
          <a:bodyPr/>
          <a:lstStyle/>
          <a:p>
            <a:pPr marL="0" indent="0" eaLnBrk="1" hangingPunct="1">
              <a:spcBef>
                <a:spcPts val="0"/>
              </a:spcBef>
              <a:buNone/>
            </a:pPr>
            <a:r>
              <a:rPr lang="en-US" altLang="en-US" sz="1800" u="sng" dirty="0"/>
              <a:t>Abstention</a:t>
            </a:r>
          </a:p>
          <a:p>
            <a:pPr>
              <a:spcBef>
                <a:spcPts val="0"/>
              </a:spcBef>
              <a:buFont typeface="Arial" panose="020B0604020202020204" pitchFamily="34" charset="0"/>
              <a:buChar char="•"/>
            </a:pPr>
            <a:r>
              <a:rPr lang="en-US" sz="1800" dirty="0"/>
              <a:t>A federal court may abstain when an issue of state law could be decided in such a way that the federal constitutional issue becomes moot; the federal court awaits outcome of state court ruling on state law issues (</a:t>
            </a:r>
            <a:r>
              <a:rPr lang="en-US" sz="1800" i="1" dirty="0"/>
              <a:t>Pullman Abstention)</a:t>
            </a:r>
          </a:p>
          <a:p>
            <a:pPr>
              <a:spcBef>
                <a:spcPts val="0"/>
              </a:spcBef>
              <a:buFont typeface="Arial" panose="020B0604020202020204" pitchFamily="34" charset="0"/>
              <a:buChar char="•"/>
            </a:pPr>
            <a:r>
              <a:rPr lang="en-US" altLang="en-US" sz="1800" dirty="0"/>
              <a:t>Pending state case with state law issues and plaintiff may raise federal claims in that case; typically invoked when the state proceeding is an ongoing criminal case in which the federal plaintiff is the criminal defendant (</a:t>
            </a:r>
            <a:r>
              <a:rPr lang="en-US" altLang="en-US" sz="1800" i="1" dirty="0"/>
              <a:t>Younger Abstention)</a:t>
            </a:r>
            <a:endParaRPr lang="en-US" altLang="en-US" sz="1800" b="0" dirty="0"/>
          </a:p>
        </p:txBody>
      </p:sp>
      <p:sp>
        <p:nvSpPr>
          <p:cNvPr id="267268" name="Rectangle 4">
            <a:extLst>
              <a:ext uri="{FF2B5EF4-FFF2-40B4-BE49-F238E27FC236}">
                <a16:creationId xmlns:a16="http://schemas.microsoft.com/office/drawing/2014/main" id="{C5DE3B81-6B47-4CDD-87A5-891F68347E99}"/>
              </a:ext>
            </a:extLst>
          </p:cNvPr>
          <p:cNvSpPr>
            <a:spLocks noGrp="1" noChangeArrowheads="1"/>
          </p:cNvSpPr>
          <p:nvPr>
            <p:ph type="body" sz="half" idx="4294967295"/>
          </p:nvPr>
        </p:nvSpPr>
        <p:spPr>
          <a:xfrm>
            <a:off x="4724400" y="1981200"/>
            <a:ext cx="4419600" cy="4876800"/>
          </a:xfrm>
        </p:spPr>
        <p:txBody>
          <a:bodyPr/>
          <a:lstStyle/>
          <a:p>
            <a:pPr marL="0" indent="0" eaLnBrk="1" hangingPunct="1">
              <a:spcBef>
                <a:spcPts val="0"/>
              </a:spcBef>
              <a:buNone/>
            </a:pPr>
            <a:r>
              <a:rPr lang="en-US" altLang="en-US" sz="1800" u="sng" dirty="0"/>
              <a:t>Preclusion</a:t>
            </a:r>
          </a:p>
          <a:p>
            <a:pPr>
              <a:spcBef>
                <a:spcPts val="0"/>
              </a:spcBef>
              <a:buFont typeface="Arial" panose="020B0604020202020204" pitchFamily="34" charset="0"/>
              <a:buChar char="•"/>
            </a:pPr>
            <a:r>
              <a:rPr lang="en-US" sz="1800" dirty="0"/>
              <a:t>Claims raised in the federal court action are ‘inextricably intertwined' with the state court's decision such that the adjudication of the federal claims would undercut the state ruling or require the district court to interpret the application of state laws or procedural rules, then the federal complaint must be dismissed for lack of subject matter jurisdiction </a:t>
            </a:r>
            <a:r>
              <a:rPr lang="en-US" altLang="en-US" sz="1800" b="0" dirty="0"/>
              <a:t>(</a:t>
            </a:r>
            <a:r>
              <a:rPr lang="en-US" altLang="en-US" sz="1800" b="0" i="1" dirty="0" err="1"/>
              <a:t>Rooker</a:t>
            </a:r>
            <a:r>
              <a:rPr lang="en-US" altLang="en-US" sz="1800" b="0" i="1" dirty="0"/>
              <a:t>-Feldman Doctrine)</a:t>
            </a:r>
          </a:p>
          <a:p>
            <a:pPr>
              <a:spcBef>
                <a:spcPts val="0"/>
              </a:spcBef>
              <a:buFont typeface="Arial" panose="020B0604020202020204" pitchFamily="34" charset="0"/>
              <a:buChar char="•"/>
            </a:pPr>
            <a:r>
              <a:rPr lang="en-US" sz="1800" dirty="0"/>
              <a:t>Allegations by convicted Plaintiff that government behavior related to the state court proceedings violated a constitutional right (</a:t>
            </a:r>
            <a:r>
              <a:rPr lang="en-US" sz="1800" i="1" dirty="0"/>
              <a:t>Heck</a:t>
            </a:r>
            <a:r>
              <a:rPr lang="en-US" sz="1800" dirty="0"/>
              <a:t> Doctrine)</a:t>
            </a:r>
            <a:endParaRPr lang="en-US" altLang="en-US" sz="1800" b="0" dirty="0"/>
          </a:p>
        </p:txBody>
      </p:sp>
    </p:spTree>
    <p:extLst>
      <p:ext uri="{BB962C8B-B14F-4D97-AF65-F5344CB8AC3E}">
        <p14:creationId xmlns:p14="http://schemas.microsoft.com/office/powerpoint/2010/main" val="33356678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672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animEffect transition="in" filter="fade">
                                      <p:cBhvr>
                                        <p:cTn id="11" dur="500"/>
                                        <p:tgtEl>
                                          <p:spTgt spid="26726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67267">
                                            <p:txEl>
                                              <p:charRg st="11" end="245"/>
                                            </p:txEl>
                                          </p:spTgt>
                                        </p:tgtEl>
                                        <p:attrNameLst>
                                          <p:attrName>style.visibility</p:attrName>
                                        </p:attrNameLst>
                                      </p:cBhvr>
                                      <p:to>
                                        <p:strVal val="visible"/>
                                      </p:to>
                                    </p:set>
                                    <p:animEffect transition="in" filter="fade">
                                      <p:cBhvr>
                                        <p:cTn id="16" dur="500"/>
                                        <p:tgtEl>
                                          <p:spTgt spid="267267">
                                            <p:txEl>
                                              <p:charRg st="11" end="24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67267">
                                            <p:txEl>
                                              <p:pRg st="2" end="2"/>
                                            </p:txEl>
                                          </p:spTgt>
                                        </p:tgtEl>
                                        <p:attrNameLst>
                                          <p:attrName>style.visibility</p:attrName>
                                        </p:attrNameLst>
                                      </p:cBhvr>
                                      <p:to>
                                        <p:strVal val="visible"/>
                                      </p:to>
                                    </p:set>
                                    <p:animEffect transition="in" filter="fade">
                                      <p:cBhvr>
                                        <p:cTn id="21" dur="500"/>
                                        <p:tgtEl>
                                          <p:spTgt spid="26726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67268">
                                            <p:txEl>
                                              <p:pRg st="0" end="0"/>
                                            </p:txEl>
                                          </p:spTgt>
                                        </p:tgtEl>
                                        <p:attrNameLst>
                                          <p:attrName>style.visibility</p:attrName>
                                        </p:attrNameLst>
                                      </p:cBhvr>
                                      <p:to>
                                        <p:strVal val="visible"/>
                                      </p:to>
                                    </p:set>
                                    <p:animEffect transition="in" filter="fade">
                                      <p:cBhvr>
                                        <p:cTn id="26" dur="500"/>
                                        <p:tgtEl>
                                          <p:spTgt spid="26726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67268">
                                            <p:txEl>
                                              <p:pRg st="1" end="1"/>
                                            </p:txEl>
                                          </p:spTgt>
                                        </p:tgtEl>
                                        <p:attrNameLst>
                                          <p:attrName>style.visibility</p:attrName>
                                        </p:attrNameLst>
                                      </p:cBhvr>
                                      <p:to>
                                        <p:strVal val="visible"/>
                                      </p:to>
                                    </p:set>
                                    <p:animEffect transition="in" filter="fade">
                                      <p:cBhvr>
                                        <p:cTn id="31" dur="500"/>
                                        <p:tgtEl>
                                          <p:spTgt spid="26726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6" grpId="0" autoUpdateAnimBg="0"/>
      <p:bldP spid="267267" grpId="0" build="p"/>
      <p:bldP spid="26726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D9B30-85B3-44C5-9BC1-A36CE9287D10}"/>
              </a:ext>
            </a:extLst>
          </p:cNvPr>
          <p:cNvSpPr>
            <a:spLocks noGrp="1"/>
          </p:cNvSpPr>
          <p:nvPr>
            <p:ph type="title"/>
          </p:nvPr>
        </p:nvSpPr>
        <p:spPr/>
        <p:txBody>
          <a:bodyPr/>
          <a:lstStyle/>
          <a:p>
            <a:r>
              <a:rPr lang="en-US" dirty="0"/>
              <a:t>Immunity</a:t>
            </a:r>
          </a:p>
        </p:txBody>
      </p:sp>
      <p:sp>
        <p:nvSpPr>
          <p:cNvPr id="3" name="Content Placeholder 2">
            <a:extLst>
              <a:ext uri="{FF2B5EF4-FFF2-40B4-BE49-F238E27FC236}">
                <a16:creationId xmlns:a16="http://schemas.microsoft.com/office/drawing/2014/main" id="{181EFAEA-DFF1-4A39-973C-E275E6479D51}"/>
              </a:ext>
            </a:extLst>
          </p:cNvPr>
          <p:cNvSpPr>
            <a:spLocks noGrp="1"/>
          </p:cNvSpPr>
          <p:nvPr>
            <p:ph idx="1"/>
          </p:nvPr>
        </p:nvSpPr>
        <p:spPr/>
        <p:txBody>
          <a:bodyPr/>
          <a:lstStyle/>
          <a:p>
            <a:r>
              <a:rPr lang="en-US" sz="2400" b="1" dirty="0"/>
              <a:t>Qualified Immunity </a:t>
            </a:r>
            <a:r>
              <a:rPr lang="en-US" sz="2400" dirty="0"/>
              <a:t>– federal law construct that applies when a person is sued in their individual capacity.</a:t>
            </a:r>
          </a:p>
          <a:p>
            <a:r>
              <a:rPr lang="en-US" sz="2400" b="1" dirty="0"/>
              <a:t>Governmental Immunity </a:t>
            </a:r>
            <a:r>
              <a:rPr lang="en-US" sz="2400" dirty="0"/>
              <a:t>– Michigan’s </a:t>
            </a:r>
            <a:r>
              <a:rPr lang="en-US" sz="2400" dirty="0">
                <a:solidFill>
                  <a:srgbClr val="484848"/>
                </a:solidFill>
                <a:latin typeface="Raleway"/>
              </a:rPr>
              <a:t>Governmental Tort Liability Act (GTLA) provides immunity from all tort liability arising from activities where the governmental agency was engaged in the exercise or discharge of a governmental function, “[e]</a:t>
            </a:r>
            <a:r>
              <a:rPr lang="en-US" sz="2400" dirty="0" err="1">
                <a:solidFill>
                  <a:srgbClr val="484848"/>
                </a:solidFill>
                <a:latin typeface="Raleway"/>
              </a:rPr>
              <a:t>xcept</a:t>
            </a:r>
            <a:r>
              <a:rPr lang="en-US" sz="2400" dirty="0">
                <a:solidFill>
                  <a:srgbClr val="484848"/>
                </a:solidFill>
                <a:latin typeface="Raleway"/>
              </a:rPr>
              <a:t> as otherwise provided in this act.” MCL 691.1407(1).  </a:t>
            </a:r>
          </a:p>
          <a:p>
            <a:r>
              <a:rPr lang="en-US" sz="2400" b="1" dirty="0">
                <a:solidFill>
                  <a:srgbClr val="484848"/>
                </a:solidFill>
                <a:latin typeface="Raleway"/>
              </a:rPr>
              <a:t>Public Official Immunity </a:t>
            </a:r>
            <a:r>
              <a:rPr lang="en-US" sz="2400" dirty="0">
                <a:solidFill>
                  <a:srgbClr val="484848"/>
                </a:solidFill>
                <a:latin typeface="Raleway"/>
              </a:rPr>
              <a:t>- </a:t>
            </a:r>
            <a:r>
              <a:rPr lang="en-US" sz="2400" dirty="0"/>
              <a:t>p</a:t>
            </a:r>
            <a:r>
              <a:rPr lang="en-US" sz="2400" dirty="0">
                <a:solidFill>
                  <a:srgbClr val="484848"/>
                </a:solidFill>
                <a:latin typeface="Raleway"/>
              </a:rPr>
              <a:t>rotects individual defendants from tort claims brought against them in their official capacities. </a:t>
            </a:r>
          </a:p>
          <a:p>
            <a:pPr lvl="1">
              <a:buFont typeface="Arial" panose="020B0604020202020204" pitchFamily="34" charset="0"/>
              <a:buChar char="•"/>
            </a:pPr>
            <a:r>
              <a:rPr lang="en-US" sz="2000" b="0" dirty="0">
                <a:solidFill>
                  <a:srgbClr val="484848"/>
                </a:solidFill>
                <a:latin typeface="Raleway"/>
              </a:rPr>
              <a:t>Applicability and standards vary based upon level of employee and whether they were engaged in a governmental function.</a:t>
            </a:r>
            <a:endParaRPr lang="en-US" sz="2000" b="0" dirty="0"/>
          </a:p>
        </p:txBody>
      </p:sp>
    </p:spTree>
    <p:extLst>
      <p:ext uri="{BB962C8B-B14F-4D97-AF65-F5344CB8AC3E}">
        <p14:creationId xmlns:p14="http://schemas.microsoft.com/office/powerpoint/2010/main" val="310286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3CCC4-F10C-40B8-A5D9-F22A9A000D88}"/>
              </a:ext>
            </a:extLst>
          </p:cNvPr>
          <p:cNvSpPr>
            <a:spLocks noGrp="1"/>
          </p:cNvSpPr>
          <p:nvPr>
            <p:ph type="title"/>
          </p:nvPr>
        </p:nvSpPr>
        <p:spPr/>
        <p:txBody>
          <a:bodyPr/>
          <a:lstStyle/>
          <a:p>
            <a:r>
              <a:rPr lang="en-US" sz="2800" dirty="0"/>
              <a:t>Defense Strategies: </a:t>
            </a:r>
            <a:br>
              <a:rPr lang="en-US" sz="2800" dirty="0"/>
            </a:br>
            <a:r>
              <a:rPr lang="en-US" sz="2800" dirty="0"/>
              <a:t>Discovery and Summary Judgment</a:t>
            </a:r>
          </a:p>
        </p:txBody>
      </p:sp>
      <p:sp>
        <p:nvSpPr>
          <p:cNvPr id="3" name="Content Placeholder 2">
            <a:extLst>
              <a:ext uri="{FF2B5EF4-FFF2-40B4-BE49-F238E27FC236}">
                <a16:creationId xmlns:a16="http://schemas.microsoft.com/office/drawing/2014/main" id="{83F6792C-44B9-4194-9292-DF02F34B3FBA}"/>
              </a:ext>
            </a:extLst>
          </p:cNvPr>
          <p:cNvSpPr>
            <a:spLocks noGrp="1"/>
          </p:cNvSpPr>
          <p:nvPr>
            <p:ph idx="1"/>
          </p:nvPr>
        </p:nvSpPr>
        <p:spPr>
          <a:xfrm>
            <a:off x="1619250" y="1295400"/>
            <a:ext cx="7345363" cy="5373688"/>
          </a:xfrm>
        </p:spPr>
        <p:txBody>
          <a:bodyPr/>
          <a:lstStyle/>
          <a:p>
            <a:pPr marL="0" indent="0">
              <a:buNone/>
            </a:pPr>
            <a:r>
              <a:rPr lang="en-US" sz="2300" u="sng" dirty="0"/>
              <a:t>Discovery</a:t>
            </a:r>
          </a:p>
          <a:p>
            <a:r>
              <a:rPr lang="en-US" sz="2300" dirty="0"/>
              <a:t>Medical releases/documentation</a:t>
            </a:r>
          </a:p>
          <a:p>
            <a:r>
              <a:rPr lang="en-US" sz="2300" dirty="0"/>
              <a:t>Witness and exhibit disclosures</a:t>
            </a:r>
          </a:p>
          <a:p>
            <a:r>
              <a:rPr lang="en-US" sz="2300" dirty="0"/>
              <a:t>Motions to compel discovery</a:t>
            </a:r>
          </a:p>
          <a:p>
            <a:r>
              <a:rPr lang="en-US" sz="2300" dirty="0"/>
              <a:t>Deposition of plaintiff before officer depositions (named defendant officers present with municipal designee)</a:t>
            </a:r>
          </a:p>
          <a:p>
            <a:pPr marL="0" indent="0">
              <a:buNone/>
            </a:pPr>
            <a:r>
              <a:rPr lang="en-US" sz="2300" u="sng" dirty="0"/>
              <a:t>Summary Judgment</a:t>
            </a:r>
          </a:p>
          <a:p>
            <a:r>
              <a:rPr lang="en-US" sz="2300" dirty="0"/>
              <a:t>“No genuine issues of material fact in dispute”</a:t>
            </a:r>
          </a:p>
          <a:p>
            <a:r>
              <a:rPr lang="en-US" sz="2300" dirty="0"/>
              <a:t>Video evidence renders plaintiff’s claims implausible</a:t>
            </a:r>
          </a:p>
          <a:p>
            <a:r>
              <a:rPr lang="en-US" sz="2300" dirty="0"/>
              <a:t>Revisits applicable immunity and preclusion doctrines</a:t>
            </a:r>
          </a:p>
          <a:p>
            <a:r>
              <a:rPr lang="en-US" sz="2300" dirty="0"/>
              <a:t>Often a precursor to mediation and case evaluation</a:t>
            </a:r>
          </a:p>
          <a:p>
            <a:pPr marL="0" indent="0">
              <a:buNone/>
            </a:pPr>
            <a:endParaRPr lang="en-US" sz="2300" dirty="0"/>
          </a:p>
        </p:txBody>
      </p:sp>
    </p:spTree>
    <p:extLst>
      <p:ext uri="{BB962C8B-B14F-4D97-AF65-F5344CB8AC3E}">
        <p14:creationId xmlns:p14="http://schemas.microsoft.com/office/powerpoint/2010/main" val="38030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D2B9A-3015-435A-925C-282368D29129}"/>
              </a:ext>
            </a:extLst>
          </p:cNvPr>
          <p:cNvSpPr>
            <a:spLocks noGrp="1"/>
          </p:cNvSpPr>
          <p:nvPr>
            <p:ph type="title"/>
          </p:nvPr>
        </p:nvSpPr>
        <p:spPr/>
        <p:txBody>
          <a:bodyPr/>
          <a:lstStyle/>
          <a:p>
            <a:r>
              <a:rPr lang="en-US" sz="3200" dirty="0"/>
              <a:t>Litigation Avoidance &amp; Preparedness</a:t>
            </a:r>
          </a:p>
        </p:txBody>
      </p:sp>
      <p:sp>
        <p:nvSpPr>
          <p:cNvPr id="3" name="Content Placeholder 2">
            <a:extLst>
              <a:ext uri="{FF2B5EF4-FFF2-40B4-BE49-F238E27FC236}">
                <a16:creationId xmlns:a16="http://schemas.microsoft.com/office/drawing/2014/main" id="{03CF0019-D636-445F-A4E1-F5BCA5E5C704}"/>
              </a:ext>
            </a:extLst>
          </p:cNvPr>
          <p:cNvSpPr>
            <a:spLocks noGrp="1"/>
          </p:cNvSpPr>
          <p:nvPr>
            <p:ph idx="1"/>
          </p:nvPr>
        </p:nvSpPr>
        <p:spPr/>
        <p:txBody>
          <a:bodyPr/>
          <a:lstStyle/>
          <a:p>
            <a:r>
              <a:rPr lang="en-US" sz="2400" dirty="0"/>
              <a:t>Regularly review and update record retention policies and FOIA protocols</a:t>
            </a:r>
          </a:p>
          <a:p>
            <a:r>
              <a:rPr lang="en-US" sz="2400" dirty="0"/>
              <a:t>Expand electronic data retention capabilities</a:t>
            </a:r>
          </a:p>
          <a:p>
            <a:r>
              <a:rPr lang="en-US" sz="2400" dirty="0"/>
              <a:t>Invest in training for officers at all levels.  For example:</a:t>
            </a:r>
          </a:p>
          <a:p>
            <a:pPr lvl="1">
              <a:buFont typeface="Arial" panose="020B0604020202020204" pitchFamily="34" charset="0"/>
              <a:buChar char="•"/>
            </a:pPr>
            <a:r>
              <a:rPr lang="en-US" b="0" dirty="0"/>
              <a:t>Physical fitness issues</a:t>
            </a:r>
          </a:p>
          <a:p>
            <a:pPr lvl="1">
              <a:buFont typeface="Arial" panose="020B0604020202020204" pitchFamily="34" charset="0"/>
              <a:buChar char="•"/>
            </a:pPr>
            <a:r>
              <a:rPr lang="en-US" b="0" dirty="0"/>
              <a:t>Psychological issues</a:t>
            </a:r>
          </a:p>
          <a:p>
            <a:pPr lvl="1">
              <a:buFont typeface="Arial" panose="020B0604020202020204" pitchFamily="34" charset="0"/>
              <a:buChar char="•"/>
            </a:pPr>
            <a:r>
              <a:rPr lang="en-US" b="0" dirty="0"/>
              <a:t>Muscle memory</a:t>
            </a:r>
          </a:p>
          <a:p>
            <a:pPr lvl="1">
              <a:buFont typeface="Arial" panose="020B0604020202020204" pitchFamily="34" charset="0"/>
              <a:buChar char="•"/>
            </a:pPr>
            <a:r>
              <a:rPr lang="en-US" b="0" dirty="0"/>
              <a:t>Anti-discrimination laws</a:t>
            </a:r>
          </a:p>
          <a:p>
            <a:pPr lvl="1">
              <a:buFont typeface="Arial" panose="020B0604020202020204" pitchFamily="34" charset="0"/>
              <a:buChar char="•"/>
            </a:pPr>
            <a:r>
              <a:rPr lang="en-US" b="0" dirty="0"/>
              <a:t>Uses of force/§ 1983 claims</a:t>
            </a:r>
          </a:p>
          <a:p>
            <a:pPr lvl="1">
              <a:buFont typeface="Arial" panose="020B0604020202020204" pitchFamily="34" charset="0"/>
              <a:buChar char="•"/>
            </a:pPr>
            <a:r>
              <a:rPr lang="en-US" b="0" dirty="0"/>
              <a:t>Communications &amp; professionalism</a:t>
            </a:r>
          </a:p>
          <a:p>
            <a:pPr lvl="1">
              <a:buFont typeface="Arial" panose="020B0604020202020204" pitchFamily="34" charset="0"/>
              <a:buChar char="•"/>
            </a:pPr>
            <a:r>
              <a:rPr lang="en-US" b="0" dirty="0"/>
              <a:t>Effective writing</a:t>
            </a:r>
          </a:p>
          <a:p>
            <a:pPr lvl="1">
              <a:buFont typeface="Arial" panose="020B0604020202020204" pitchFamily="34" charset="0"/>
              <a:buChar char="•"/>
            </a:pPr>
            <a:r>
              <a:rPr lang="en-US" b="0" dirty="0"/>
              <a:t>Court appearances</a:t>
            </a:r>
          </a:p>
          <a:p>
            <a:endParaRPr lang="en-US" sz="2400" dirty="0"/>
          </a:p>
          <a:p>
            <a:endParaRPr lang="en-US" sz="2400" dirty="0"/>
          </a:p>
        </p:txBody>
      </p:sp>
    </p:spTree>
    <p:extLst>
      <p:ext uri="{BB962C8B-B14F-4D97-AF65-F5344CB8AC3E}">
        <p14:creationId xmlns:p14="http://schemas.microsoft.com/office/powerpoint/2010/main" val="958215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00E20-ACCA-4519-9BFF-2382A654464C}"/>
              </a:ext>
            </a:extLst>
          </p:cNvPr>
          <p:cNvSpPr>
            <a:spLocks noGrp="1"/>
          </p:cNvSpPr>
          <p:nvPr>
            <p:ph type="title"/>
          </p:nvPr>
        </p:nvSpPr>
        <p:spPr/>
        <p:txBody>
          <a:bodyPr/>
          <a:lstStyle/>
          <a:p>
            <a:r>
              <a:rPr lang="en-US" dirty="0"/>
              <a:t>An Unfortunate Vicious Cycle</a:t>
            </a:r>
          </a:p>
        </p:txBody>
      </p:sp>
      <p:sp>
        <p:nvSpPr>
          <p:cNvPr id="3" name="Content Placeholder 2">
            <a:extLst>
              <a:ext uri="{FF2B5EF4-FFF2-40B4-BE49-F238E27FC236}">
                <a16:creationId xmlns:a16="http://schemas.microsoft.com/office/drawing/2014/main" id="{65DEEB69-750D-4454-815A-8101EC6A581F}"/>
              </a:ext>
            </a:extLst>
          </p:cNvPr>
          <p:cNvSpPr>
            <a:spLocks noGrp="1"/>
          </p:cNvSpPr>
          <p:nvPr>
            <p:ph idx="1"/>
          </p:nvPr>
        </p:nvSpPr>
        <p:spPr>
          <a:xfrm>
            <a:off x="1619250" y="1752600"/>
            <a:ext cx="7345363" cy="4916488"/>
          </a:xfrm>
        </p:spPr>
        <p:txBody>
          <a:bodyPr/>
          <a:lstStyle/>
          <a:p>
            <a:r>
              <a:rPr lang="en-US" sz="2000" dirty="0"/>
              <a:t>Extensive and slanted coverage of use-of-force events advance a political narrative that police officers are inherently racist and targeting minorities, such that the police should be feared, avoided, resisted, and defunded.</a:t>
            </a:r>
          </a:p>
          <a:p>
            <a:r>
              <a:rPr lang="en-US" sz="2000" dirty="0"/>
              <a:t>Anti-police, racism, or ”defund” narratives held by the media and political organizations that protest the police intentionally omit key facts and context.</a:t>
            </a:r>
          </a:p>
          <a:p>
            <a:r>
              <a:rPr lang="en-US" sz="2000" dirty="0"/>
              <a:t>In response to this narrative, persons stopped by police are increasingly choosing to flee or resist – rather than comply – allegedly because they fear serious injury or death if they comply.</a:t>
            </a:r>
          </a:p>
          <a:p>
            <a:r>
              <a:rPr lang="en-US" sz="2000" dirty="0"/>
              <a:t>Compliance is achieved in these situations by uses of force.</a:t>
            </a:r>
          </a:p>
          <a:p>
            <a:r>
              <a:rPr lang="en-US" sz="2000" dirty="0"/>
              <a:t>The cycle repeats where a new incident meets or can be presented in a way that fits the narrative.</a:t>
            </a:r>
          </a:p>
          <a:p>
            <a:endParaRPr lang="en-US" sz="2000" dirty="0"/>
          </a:p>
        </p:txBody>
      </p:sp>
    </p:spTree>
    <p:extLst>
      <p:ext uri="{BB962C8B-B14F-4D97-AF65-F5344CB8AC3E}">
        <p14:creationId xmlns:p14="http://schemas.microsoft.com/office/powerpoint/2010/main" val="428603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CA38F-8C24-4844-B7E9-190FA525E7C2}"/>
              </a:ext>
            </a:extLst>
          </p:cNvPr>
          <p:cNvSpPr>
            <a:spLocks noGrp="1"/>
          </p:cNvSpPr>
          <p:nvPr>
            <p:ph type="title"/>
          </p:nvPr>
        </p:nvSpPr>
        <p:spPr/>
        <p:txBody>
          <a:bodyPr/>
          <a:lstStyle/>
          <a:p>
            <a:r>
              <a:rPr lang="en-US" dirty="0"/>
              <a:t>Case Studies: JK</a:t>
            </a:r>
          </a:p>
        </p:txBody>
      </p:sp>
      <p:sp>
        <p:nvSpPr>
          <p:cNvPr id="3" name="Content Placeholder 2">
            <a:extLst>
              <a:ext uri="{FF2B5EF4-FFF2-40B4-BE49-F238E27FC236}">
                <a16:creationId xmlns:a16="http://schemas.microsoft.com/office/drawing/2014/main" id="{89D0FF3C-6B11-49B9-BD66-99FC14740133}"/>
              </a:ext>
            </a:extLst>
          </p:cNvPr>
          <p:cNvSpPr>
            <a:spLocks noGrp="1"/>
          </p:cNvSpPr>
          <p:nvPr>
            <p:ph idx="1"/>
          </p:nvPr>
        </p:nvSpPr>
        <p:spPr/>
        <p:txBody>
          <a:bodyPr/>
          <a:lstStyle/>
          <a:p>
            <a:pPr marL="0" indent="0">
              <a:buNone/>
            </a:pPr>
            <a:endParaRPr lang="en-US" sz="2400" dirty="0"/>
          </a:p>
          <a:p>
            <a:r>
              <a:rPr lang="en-US" sz="2400" dirty="0"/>
              <a:t>Suit brought by prominent law firm claimed excessive force, severe injuries, and lost income</a:t>
            </a:r>
          </a:p>
          <a:p>
            <a:r>
              <a:rPr lang="en-US" sz="2400" dirty="0"/>
              <a:t>Investigation revealed that several claims were fabricated</a:t>
            </a:r>
          </a:p>
          <a:p>
            <a:pPr lvl="1">
              <a:buFont typeface="Arial" panose="020B0604020202020204" pitchFamily="34" charset="0"/>
              <a:buChar char="•"/>
            </a:pPr>
            <a:r>
              <a:rPr lang="en-US" b="0" dirty="0" err="1"/>
              <a:t>Out-of</a:t>
            </a:r>
            <a:r>
              <a:rPr lang="en-US" b="0" dirty="0"/>
              <a:t> state surveillance countered injury claims </a:t>
            </a:r>
          </a:p>
          <a:p>
            <a:r>
              <a:rPr lang="en-US" sz="2400" dirty="0"/>
              <a:t>One of the officer defendants mishandled the situation and justified nominal settlement</a:t>
            </a:r>
          </a:p>
          <a:p>
            <a:pPr marL="0" indent="0">
              <a:buNone/>
            </a:pPr>
            <a:endParaRPr lang="en-US" sz="2400" dirty="0"/>
          </a:p>
          <a:p>
            <a:endParaRPr lang="en-US" sz="2400" dirty="0"/>
          </a:p>
          <a:p>
            <a:pPr marL="0" indent="0">
              <a:buNone/>
            </a:pPr>
            <a:endParaRPr lang="en-US" sz="2400" dirty="0"/>
          </a:p>
          <a:p>
            <a:pPr marL="0" indent="0">
              <a:buNone/>
            </a:pPr>
            <a:r>
              <a:rPr lang="en-US" sz="2400" dirty="0"/>
              <a:t>	</a:t>
            </a:r>
          </a:p>
          <a:p>
            <a:pPr marL="0" indent="0">
              <a:buNone/>
            </a:pPr>
            <a:r>
              <a:rPr lang="en-US" sz="2400" dirty="0"/>
              <a:t>	   </a:t>
            </a:r>
          </a:p>
          <a:p>
            <a:endParaRPr lang="en-US" sz="2400" dirty="0"/>
          </a:p>
        </p:txBody>
      </p:sp>
      <p:pic>
        <p:nvPicPr>
          <p:cNvPr id="4" name="Picture 3">
            <a:extLst>
              <a:ext uri="{FF2B5EF4-FFF2-40B4-BE49-F238E27FC236}">
                <a16:creationId xmlns:a16="http://schemas.microsoft.com/office/drawing/2014/main" id="{D1F43E7E-1181-4FA3-B641-FEE1980E06B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4648200"/>
            <a:ext cx="2362199" cy="1539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5099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392F8-3939-4FEF-8A6D-5CD5CC117D7C}"/>
              </a:ext>
            </a:extLst>
          </p:cNvPr>
          <p:cNvSpPr>
            <a:spLocks noGrp="1"/>
          </p:cNvSpPr>
          <p:nvPr>
            <p:ph type="title"/>
          </p:nvPr>
        </p:nvSpPr>
        <p:spPr/>
        <p:txBody>
          <a:bodyPr/>
          <a:lstStyle/>
          <a:p>
            <a:r>
              <a:rPr lang="en-US" dirty="0"/>
              <a:t>Case Studies</a:t>
            </a:r>
          </a:p>
        </p:txBody>
      </p:sp>
      <p:sp>
        <p:nvSpPr>
          <p:cNvPr id="3" name="Content Placeholder 2">
            <a:extLst>
              <a:ext uri="{FF2B5EF4-FFF2-40B4-BE49-F238E27FC236}">
                <a16:creationId xmlns:a16="http://schemas.microsoft.com/office/drawing/2014/main" id="{6E77B4F4-FDD6-4FC6-AE13-7DCB12E82F52}"/>
              </a:ext>
            </a:extLst>
          </p:cNvPr>
          <p:cNvSpPr>
            <a:spLocks noGrp="1"/>
          </p:cNvSpPr>
          <p:nvPr>
            <p:ph idx="1"/>
          </p:nvPr>
        </p:nvSpPr>
        <p:spPr/>
        <p:txBody>
          <a:bodyPr/>
          <a:lstStyle/>
          <a:p>
            <a:r>
              <a:rPr lang="en-US" sz="2000" dirty="0"/>
              <a:t>D.M.</a:t>
            </a:r>
            <a:endParaRPr lang="en-US" sz="2000" i="1" dirty="0"/>
          </a:p>
          <a:p>
            <a:pPr lvl="1">
              <a:buFont typeface="Arial" panose="020B0604020202020204" pitchFamily="34" charset="0"/>
              <a:buChar char="•"/>
            </a:pPr>
            <a:r>
              <a:rPr lang="en-US" sz="1800" b="0" dirty="0"/>
              <a:t>Claimed excessive force against officer trying to help Plaintiff, who was intoxicated and had fallen on thick ice in a driveway.</a:t>
            </a:r>
          </a:p>
          <a:p>
            <a:pPr lvl="1">
              <a:buFont typeface="Arial" panose="020B0604020202020204" pitchFamily="34" charset="0"/>
              <a:buChar char="•"/>
            </a:pPr>
            <a:r>
              <a:rPr lang="en-US" sz="1800" b="0" dirty="0"/>
              <a:t>Plaintiff sued the municipality and multiple other officers without basis, resulting in dismissal of those claims</a:t>
            </a:r>
          </a:p>
          <a:p>
            <a:pPr>
              <a:buFont typeface="Arial" panose="020B0604020202020204" pitchFamily="34" charset="0"/>
              <a:buChar char="•"/>
            </a:pPr>
            <a:r>
              <a:rPr lang="en-US" sz="2000" dirty="0"/>
              <a:t>A.C.</a:t>
            </a:r>
          </a:p>
          <a:p>
            <a:pPr lvl="1">
              <a:buFont typeface="Arial" panose="020B0604020202020204" pitchFamily="34" charset="0"/>
              <a:buChar char="•"/>
            </a:pPr>
            <a:r>
              <a:rPr lang="en-US" sz="1800" b="0" dirty="0"/>
              <a:t>Police were called after Plaintiff threatened a passerby with what appeared to be a handgun (IWB).  The “handgun” turned out to be a 3” knife that had a wooden handle designed to look like a .38 revolver grip, and a sheathe resembling an OWB holster</a:t>
            </a:r>
          </a:p>
          <a:p>
            <a:pPr lvl="1">
              <a:buFont typeface="Arial" panose="020B0604020202020204" pitchFamily="34" charset="0"/>
              <a:buChar char="•"/>
            </a:pPr>
            <a:r>
              <a:rPr lang="en-US" sz="1800" b="0" dirty="0"/>
              <a:t>After Plaintiff was secured and placed into the scout car, he had an anxiety attack and claimed his handcuffs were too tight and the car was hot and not ventilated</a:t>
            </a:r>
          </a:p>
          <a:p>
            <a:pPr>
              <a:buFont typeface="Arial" panose="020B0604020202020204" pitchFamily="34" charset="0"/>
              <a:buChar char="•"/>
            </a:pPr>
            <a:r>
              <a:rPr lang="en-US" sz="2200" dirty="0"/>
              <a:t>J.H</a:t>
            </a:r>
          </a:p>
          <a:p>
            <a:pPr lvl="1">
              <a:buFont typeface="Arial" panose="020B0604020202020204" pitchFamily="34" charset="0"/>
              <a:buChar char="•"/>
            </a:pPr>
            <a:r>
              <a:rPr lang="en-US" sz="1800" b="0" dirty="0"/>
              <a:t>O.C. spray applied as control measure in response to physical resistance and attempting to kick open scout car door</a:t>
            </a:r>
          </a:p>
          <a:p>
            <a:pPr lvl="1">
              <a:buFont typeface="Arial" panose="020B0604020202020204" pitchFamily="34" charset="0"/>
              <a:buChar char="•"/>
            </a:pPr>
            <a:r>
              <a:rPr lang="en-US" sz="1800" b="0" dirty="0"/>
              <a:t>Claimed deprivation of medical attention</a:t>
            </a:r>
          </a:p>
          <a:p>
            <a:pPr lvl="1">
              <a:buFont typeface="Arial" panose="020B0604020202020204" pitchFamily="34" charset="0"/>
              <a:buChar char="•"/>
            </a:pPr>
            <a:r>
              <a:rPr lang="en-US" sz="1800" b="0" dirty="0"/>
              <a:t>A deposition for the ages</a:t>
            </a:r>
          </a:p>
          <a:p>
            <a:endParaRPr lang="en-US" dirty="0"/>
          </a:p>
        </p:txBody>
      </p:sp>
    </p:spTree>
    <p:extLst>
      <p:ext uri="{BB962C8B-B14F-4D97-AF65-F5344CB8AC3E}">
        <p14:creationId xmlns:p14="http://schemas.microsoft.com/office/powerpoint/2010/main" val="341444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F612F-159A-42E5-9D3D-417FC24A5EB6}"/>
              </a:ext>
            </a:extLst>
          </p:cNvPr>
          <p:cNvSpPr>
            <a:spLocks noGrp="1"/>
          </p:cNvSpPr>
          <p:nvPr>
            <p:ph type="title"/>
          </p:nvPr>
        </p:nvSpPr>
        <p:spPr/>
        <p:txBody>
          <a:bodyPr/>
          <a:lstStyle/>
          <a:p>
            <a:r>
              <a:rPr lang="en-US" sz="3200" dirty="0"/>
              <a:t>Case Studies: </a:t>
            </a:r>
            <a:br>
              <a:rPr lang="en-US" sz="3200" dirty="0"/>
            </a:br>
            <a:r>
              <a:rPr lang="en-US" sz="3200" dirty="0"/>
              <a:t>Aldridge v. City of Warren, et al</a:t>
            </a:r>
          </a:p>
        </p:txBody>
      </p:sp>
      <p:sp>
        <p:nvSpPr>
          <p:cNvPr id="3" name="Content Placeholder 2">
            <a:extLst>
              <a:ext uri="{FF2B5EF4-FFF2-40B4-BE49-F238E27FC236}">
                <a16:creationId xmlns:a16="http://schemas.microsoft.com/office/drawing/2014/main" id="{11B9A0A5-252A-4A63-BE2B-78FE4C03F593}"/>
              </a:ext>
            </a:extLst>
          </p:cNvPr>
          <p:cNvSpPr>
            <a:spLocks noGrp="1"/>
          </p:cNvSpPr>
          <p:nvPr>
            <p:ph idx="1"/>
          </p:nvPr>
        </p:nvSpPr>
        <p:spPr/>
        <p:txBody>
          <a:bodyPr/>
          <a:lstStyle/>
          <a:p>
            <a:r>
              <a:rPr lang="en-US" sz="2000" dirty="0"/>
              <a:t>Allegations in Complaint were demonstrably unvetted by counsel and wholly inconsistent with video evidence.</a:t>
            </a:r>
          </a:p>
          <a:p>
            <a:r>
              <a:rPr lang="en-US" sz="2000" dirty="0"/>
              <a:t>The Court granted my motion for summary disposition, finding that Plaintiff’s claims were, “beyond frivolous”</a:t>
            </a:r>
          </a:p>
          <a:p>
            <a:r>
              <a:rPr lang="en-US" sz="2000" dirty="0"/>
              <a:t>Sanctions imposed against Plaintiff’s counsel, a self-proclaimed expert in litigating these cases:</a:t>
            </a:r>
          </a:p>
          <a:p>
            <a:pPr lvl="1">
              <a:buFont typeface="Courier New" panose="02070309020205020404" pitchFamily="49" charset="0"/>
              <a:buChar char="o"/>
            </a:pPr>
            <a:r>
              <a:rPr lang="en-US" sz="2000" b="0" dirty="0"/>
              <a:t>Ordered to pay $10,000 in attorney fees, plus costs, to the City;</a:t>
            </a:r>
          </a:p>
          <a:p>
            <a:pPr lvl="1">
              <a:buFont typeface="Courier New" panose="02070309020205020404" pitchFamily="49" charset="0"/>
              <a:buChar char="o"/>
            </a:pPr>
            <a:r>
              <a:rPr lang="en-US" sz="2000" b="0" dirty="0"/>
              <a:t>$2,000 fine imposed by the Court for advancing a frivolous argument concerning my separate ethics issue;</a:t>
            </a:r>
          </a:p>
          <a:p>
            <a:pPr lvl="1">
              <a:buFont typeface="Courier New" panose="02070309020205020404" pitchFamily="49" charset="0"/>
              <a:buChar char="o"/>
            </a:pPr>
            <a:r>
              <a:rPr lang="en-US" sz="2000" b="0" dirty="0"/>
              <a:t>All attorneys at the firm who pursued § 1983 cases were required to attend 6 hours of continuing legal education in specified areas of law</a:t>
            </a:r>
          </a:p>
          <a:p>
            <a:pPr>
              <a:buFont typeface="Arial" panose="020B0604020202020204" pitchFamily="34" charset="0"/>
              <a:buChar char="•"/>
            </a:pPr>
            <a:r>
              <a:rPr lang="en-US" sz="2000" dirty="0"/>
              <a:t>Plaintiff and his counsel appealed the judgment and award of sanctions to the U.S. Court of Appeals</a:t>
            </a:r>
          </a:p>
          <a:p>
            <a:endParaRPr lang="en-US" sz="2000" dirty="0"/>
          </a:p>
        </p:txBody>
      </p:sp>
    </p:spTree>
    <p:extLst>
      <p:ext uri="{BB962C8B-B14F-4D97-AF65-F5344CB8AC3E}">
        <p14:creationId xmlns:p14="http://schemas.microsoft.com/office/powerpoint/2010/main" val="256837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CE8AB-FC3C-40DE-9781-747977BC9F4C}"/>
              </a:ext>
            </a:extLst>
          </p:cNvPr>
          <p:cNvSpPr>
            <a:spLocks noGrp="1"/>
          </p:cNvSpPr>
          <p:nvPr>
            <p:ph type="title"/>
          </p:nvPr>
        </p:nvSpPr>
        <p:spPr/>
        <p:txBody>
          <a:bodyPr/>
          <a:lstStyle/>
          <a:p>
            <a:r>
              <a:rPr lang="en-US" dirty="0"/>
              <a:t>Aldridge Appeal</a:t>
            </a:r>
          </a:p>
        </p:txBody>
      </p:sp>
      <p:sp>
        <p:nvSpPr>
          <p:cNvPr id="3" name="Content Placeholder 2">
            <a:extLst>
              <a:ext uri="{FF2B5EF4-FFF2-40B4-BE49-F238E27FC236}">
                <a16:creationId xmlns:a16="http://schemas.microsoft.com/office/drawing/2014/main" id="{EB2FA720-BD0A-4D25-8C13-1086C97CF21F}"/>
              </a:ext>
            </a:extLst>
          </p:cNvPr>
          <p:cNvSpPr>
            <a:spLocks noGrp="1"/>
          </p:cNvSpPr>
          <p:nvPr>
            <p:ph idx="1"/>
          </p:nvPr>
        </p:nvSpPr>
        <p:spPr/>
        <p:txBody>
          <a:bodyPr/>
          <a:lstStyle/>
          <a:p>
            <a:pPr marL="0" indent="0">
              <a:buNone/>
            </a:pPr>
            <a:r>
              <a:rPr lang="en-US" sz="2800" dirty="0"/>
              <a:t>In a unanimous opinion, the U.S. Court of Appeals:</a:t>
            </a:r>
          </a:p>
          <a:p>
            <a:pPr marL="0" indent="0">
              <a:buNone/>
            </a:pPr>
            <a:endParaRPr lang="en-US" sz="1400" dirty="0"/>
          </a:p>
          <a:p>
            <a:pPr>
              <a:buFont typeface="Wingdings" panose="05000000000000000000" pitchFamily="2" charset="2"/>
              <a:buChar char="ü"/>
            </a:pPr>
            <a:r>
              <a:rPr lang="en-US" sz="2800" dirty="0"/>
              <a:t>Affirmed entry of summary judgment in favor of the City and the Defendant Officers;</a:t>
            </a:r>
          </a:p>
          <a:p>
            <a:pPr>
              <a:buFont typeface="Wingdings" panose="05000000000000000000" pitchFamily="2" charset="2"/>
              <a:buChar char="ü"/>
            </a:pPr>
            <a:r>
              <a:rPr lang="en-US" sz="2800" dirty="0"/>
              <a:t>Affirmed the award of sanctions against Plaintiff’s attorneys; </a:t>
            </a:r>
          </a:p>
          <a:p>
            <a:pPr>
              <a:buFont typeface="Wingdings" panose="05000000000000000000" pitchFamily="2" charset="2"/>
              <a:buChar char="ü"/>
            </a:pPr>
            <a:r>
              <a:rPr lang="en-US" sz="2800" dirty="0"/>
              <a:t>Awarded defense costs on appeal, and,</a:t>
            </a:r>
          </a:p>
          <a:p>
            <a:pPr>
              <a:buFont typeface="Wingdings" panose="05000000000000000000" pitchFamily="2" charset="2"/>
              <a:buChar char="ü"/>
            </a:pPr>
            <a:r>
              <a:rPr lang="en-US" sz="2800" dirty="0"/>
              <a:t>Granted my motion, imposing an additional $1,000 in frivolous appeal sanctions against Plaintiff’s attorneys.</a:t>
            </a:r>
            <a:endParaRPr lang="en-US" sz="1400" dirty="0">
              <a:sym typeface="Wingdings" panose="05000000000000000000" pitchFamily="2" charset="2"/>
            </a:endParaRPr>
          </a:p>
          <a:p>
            <a:endParaRPr lang="en-US" dirty="0"/>
          </a:p>
        </p:txBody>
      </p:sp>
    </p:spTree>
    <p:extLst>
      <p:ext uri="{BB962C8B-B14F-4D97-AF65-F5344CB8AC3E}">
        <p14:creationId xmlns:p14="http://schemas.microsoft.com/office/powerpoint/2010/main" val="3097779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CEA69-82B6-4D8A-B00E-FCB357C46537}"/>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67A3E3CB-9C2E-44C8-A34A-BD3CAD8887F3}"/>
              </a:ext>
            </a:extLst>
          </p:cNvPr>
          <p:cNvSpPr>
            <a:spLocks noGrp="1"/>
          </p:cNvSpPr>
          <p:nvPr>
            <p:ph idx="1"/>
          </p:nvPr>
        </p:nvSpPr>
        <p:spPr/>
        <p:txBody>
          <a:bodyPr/>
          <a:lstStyle/>
          <a:p>
            <a:r>
              <a:rPr lang="en-US" dirty="0"/>
              <a:t>The current political climate does not appreciate your dedication and sacrifices in furtherance of ensuring public safety.</a:t>
            </a:r>
          </a:p>
          <a:p>
            <a:r>
              <a:rPr lang="en-US" dirty="0"/>
              <a:t>Plaintiff attorneys are opportunistic.</a:t>
            </a:r>
          </a:p>
          <a:p>
            <a:r>
              <a:rPr lang="en-US" dirty="0"/>
              <a:t>Although this presentation is not all-inclusive, it is critical that your team performs within their Constitutional limitations.</a:t>
            </a:r>
          </a:p>
          <a:p>
            <a:r>
              <a:rPr lang="en-US" sz="2800" dirty="0"/>
              <a:t>Every decision you make is potentially-expensive, even if you are correct.</a:t>
            </a:r>
          </a:p>
          <a:p>
            <a:r>
              <a:rPr lang="en-US" sz="2800" dirty="0"/>
              <a:t>Invest in record retention, ongoing training, and certification enhancements</a:t>
            </a:r>
          </a:p>
          <a:p>
            <a:endParaRPr lang="en-US" dirty="0"/>
          </a:p>
        </p:txBody>
      </p:sp>
    </p:spTree>
    <p:extLst>
      <p:ext uri="{BB962C8B-B14F-4D97-AF65-F5344CB8AC3E}">
        <p14:creationId xmlns:p14="http://schemas.microsoft.com/office/powerpoint/2010/main" val="23584818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B71E2-40F5-4976-9C96-755F18FE344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B96B37D-BBD1-4444-A92C-A796853A08DC}"/>
              </a:ext>
            </a:extLst>
          </p:cNvPr>
          <p:cNvSpPr>
            <a:spLocks noGrp="1"/>
          </p:cNvSpPr>
          <p:nvPr>
            <p:ph idx="1"/>
          </p:nvPr>
        </p:nvSpPr>
        <p:spPr>
          <a:xfrm>
            <a:off x="152400" y="908050"/>
            <a:ext cx="8812213" cy="5761038"/>
          </a:xfrm>
        </p:spPr>
        <p:txBody>
          <a:bodyPr/>
          <a:lstStyle/>
          <a:p>
            <a:pPr marL="0" indent="0" algn="ctr">
              <a:buNone/>
            </a:pPr>
            <a:r>
              <a:rPr lang="en-US" sz="8000" dirty="0"/>
              <a:t>Q&amp;A</a:t>
            </a:r>
          </a:p>
        </p:txBody>
      </p:sp>
    </p:spTree>
    <p:extLst>
      <p:ext uri="{BB962C8B-B14F-4D97-AF65-F5344CB8AC3E}">
        <p14:creationId xmlns:p14="http://schemas.microsoft.com/office/powerpoint/2010/main" val="678419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BD06C-76AF-40E3-8130-E873380CB49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35859C6-A67F-42D1-821A-A9EA5F576B4B}"/>
              </a:ext>
            </a:extLst>
          </p:cNvPr>
          <p:cNvSpPr>
            <a:spLocks noGrp="1"/>
          </p:cNvSpPr>
          <p:nvPr>
            <p:ph idx="1"/>
          </p:nvPr>
        </p:nvSpPr>
        <p:spPr>
          <a:xfrm>
            <a:off x="762000" y="4459288"/>
            <a:ext cx="8202613" cy="2209800"/>
          </a:xfrm>
        </p:spPr>
        <p:txBody>
          <a:bodyPr/>
          <a:lstStyle/>
          <a:p>
            <a:pPr marL="0" marR="0" indent="0" algn="ctr" eaLnBrk="1" hangingPunct="1">
              <a:buNone/>
            </a:pPr>
            <a:r>
              <a:rPr lang="en-US" sz="1600" dirty="0">
                <a:ea typeface="ＭＳ Ｐゴシック" charset="-128"/>
              </a:rPr>
              <a:t>Please feel free to drop me a line with any other questions or individual needs!</a:t>
            </a:r>
          </a:p>
          <a:p>
            <a:pPr marL="0" marR="0" indent="0" algn="ctr" eaLnBrk="1" hangingPunct="1">
              <a:buNone/>
            </a:pPr>
            <a:endParaRPr lang="en-US" sz="1600" dirty="0">
              <a:ea typeface="ＭＳ Ｐゴシック" charset="-128"/>
            </a:endParaRPr>
          </a:p>
          <a:p>
            <a:pPr marL="0" marR="0" indent="0" algn="ctr" eaLnBrk="1" hangingPunct="1">
              <a:buNone/>
            </a:pPr>
            <a:r>
              <a:rPr lang="en-US" sz="1600" dirty="0">
                <a:ea typeface="ＭＳ Ｐゴシック" charset="-128"/>
              </a:rPr>
              <a:t>Presented By:</a:t>
            </a:r>
          </a:p>
          <a:p>
            <a:pPr marL="0" marR="0" indent="0" algn="ctr" eaLnBrk="1" hangingPunct="1">
              <a:buNone/>
            </a:pPr>
            <a:r>
              <a:rPr lang="en-US" sz="1600" b="1" dirty="0">
                <a:ea typeface="ＭＳ Ｐゴシック" charset="-128"/>
              </a:rPr>
              <a:t>Randolph T. Barker, Esq</a:t>
            </a:r>
            <a:r>
              <a:rPr lang="en-US" sz="1600" dirty="0">
                <a:ea typeface="ＭＳ Ｐゴシック" charset="-128"/>
              </a:rPr>
              <a:t>.</a:t>
            </a:r>
          </a:p>
          <a:p>
            <a:pPr marL="0" marR="0" indent="0" algn="ctr" eaLnBrk="1" hangingPunct="1">
              <a:buNone/>
            </a:pPr>
            <a:endParaRPr lang="en-US" sz="1600" dirty="0">
              <a:ea typeface="ＭＳ Ｐゴシック" charset="-128"/>
            </a:endParaRPr>
          </a:p>
          <a:p>
            <a:pPr marL="0" marR="0" indent="0" algn="ctr" eaLnBrk="1" hangingPunct="1">
              <a:buNone/>
            </a:pPr>
            <a:r>
              <a:rPr lang="en-US" sz="1600" dirty="0">
                <a:ea typeface="ＭＳ Ｐゴシック" charset="-128"/>
              </a:rPr>
              <a:t>(313) 566-2500</a:t>
            </a:r>
          </a:p>
          <a:p>
            <a:pPr marL="0" marR="0" indent="0" algn="ctr" eaLnBrk="1" hangingPunct="1">
              <a:buNone/>
            </a:pPr>
            <a:r>
              <a:rPr lang="en-US" sz="1600" dirty="0">
                <a:ea typeface="ＭＳ Ｐゴシック" charset="-128"/>
              </a:rPr>
              <a:t>Email: </a:t>
            </a:r>
            <a:r>
              <a:rPr lang="en-US" sz="1600" dirty="0">
                <a:solidFill>
                  <a:schemeClr val="bg2"/>
                </a:solidFill>
                <a:ea typeface="ＭＳ Ｐゴシック" charset="-128"/>
                <a:hlinkClick r:id="rId2">
                  <a:extLst>
                    <a:ext uri="{A12FA001-AC4F-418D-AE19-62706E023703}">
                      <ahyp:hlinkClr xmlns:ahyp="http://schemas.microsoft.com/office/drawing/2018/hyperlinkcolor" val="tx"/>
                    </a:ext>
                  </a:extLst>
                </a:hlinkClick>
              </a:rPr>
              <a:t>rtbarker@abbottnicholson.com</a:t>
            </a:r>
            <a:endParaRPr lang="en-US" sz="1600" dirty="0">
              <a:solidFill>
                <a:schemeClr val="bg2"/>
              </a:solidFill>
              <a:ea typeface="ＭＳ Ｐゴシック" charset="-128"/>
            </a:endParaRPr>
          </a:p>
          <a:p>
            <a:pPr marR="0" algn="ctr" eaLnBrk="1" hangingPunct="1"/>
            <a:endParaRPr lang="en-US" sz="1600" dirty="0">
              <a:ea typeface="ＭＳ Ｐゴシック" charset="-128"/>
            </a:endParaRPr>
          </a:p>
          <a:p>
            <a:pPr marR="0" algn="ctr" eaLnBrk="1" hangingPunct="1"/>
            <a:endParaRPr lang="en-US" sz="1600" dirty="0">
              <a:ea typeface="ＭＳ Ｐゴシック" charset="-128"/>
            </a:endParaRPr>
          </a:p>
          <a:p>
            <a:pPr marL="0" indent="0">
              <a:buNone/>
            </a:pPr>
            <a:endParaRPr lang="en-US" sz="1600" dirty="0"/>
          </a:p>
        </p:txBody>
      </p:sp>
      <p:sp>
        <p:nvSpPr>
          <p:cNvPr id="7" name="Title 1">
            <a:extLst>
              <a:ext uri="{FF2B5EF4-FFF2-40B4-BE49-F238E27FC236}">
                <a16:creationId xmlns:a16="http://schemas.microsoft.com/office/drawing/2014/main" id="{E8F51092-7FC4-47BA-88E4-770445618046}"/>
              </a:ext>
            </a:extLst>
          </p:cNvPr>
          <p:cNvSpPr txBox="1">
            <a:spLocks/>
          </p:cNvSpPr>
          <p:nvPr/>
        </p:nvSpPr>
        <p:spPr bwMode="auto">
          <a:xfrm>
            <a:off x="-211138" y="1905001"/>
            <a:ext cx="8915400" cy="2209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rmAutofit/>
          </a:bodyPr>
          <a:lstStyle>
            <a:lvl1pPr algn="r" rtl="0" eaLnBrk="1" fontAlgn="base" hangingPunct="1">
              <a:spcBef>
                <a:spcPct val="0"/>
              </a:spcBef>
              <a:spcAft>
                <a:spcPct val="0"/>
              </a:spcAft>
              <a:defRPr sz="3600">
                <a:solidFill>
                  <a:schemeClr val="bg2"/>
                </a:solidFill>
                <a:latin typeface="+mj-lt"/>
                <a:ea typeface="+mj-ea"/>
                <a:cs typeface="+mj-cs"/>
              </a:defRPr>
            </a:lvl1pPr>
            <a:lvl2pPr algn="r" rtl="0" eaLnBrk="1" fontAlgn="base" hangingPunct="1">
              <a:spcBef>
                <a:spcPct val="0"/>
              </a:spcBef>
              <a:spcAft>
                <a:spcPct val="0"/>
              </a:spcAft>
              <a:defRPr sz="3600">
                <a:solidFill>
                  <a:schemeClr val="bg2"/>
                </a:solidFill>
                <a:latin typeface="Arial" charset="0"/>
              </a:defRPr>
            </a:lvl2pPr>
            <a:lvl3pPr algn="r" rtl="0" eaLnBrk="1" fontAlgn="base" hangingPunct="1">
              <a:spcBef>
                <a:spcPct val="0"/>
              </a:spcBef>
              <a:spcAft>
                <a:spcPct val="0"/>
              </a:spcAft>
              <a:defRPr sz="3600">
                <a:solidFill>
                  <a:schemeClr val="bg2"/>
                </a:solidFill>
                <a:latin typeface="Arial" charset="0"/>
              </a:defRPr>
            </a:lvl3pPr>
            <a:lvl4pPr algn="r" rtl="0" eaLnBrk="1" fontAlgn="base" hangingPunct="1">
              <a:spcBef>
                <a:spcPct val="0"/>
              </a:spcBef>
              <a:spcAft>
                <a:spcPct val="0"/>
              </a:spcAft>
              <a:defRPr sz="3600">
                <a:solidFill>
                  <a:schemeClr val="bg2"/>
                </a:solidFill>
                <a:latin typeface="Arial" charset="0"/>
              </a:defRPr>
            </a:lvl4pPr>
            <a:lvl5pPr algn="r" rtl="0" eaLnBrk="1" fontAlgn="base" hangingPunct="1">
              <a:spcBef>
                <a:spcPct val="0"/>
              </a:spcBef>
              <a:spcAft>
                <a:spcPct val="0"/>
              </a:spcAft>
              <a:defRPr sz="3600">
                <a:solidFill>
                  <a:schemeClr val="bg2"/>
                </a:solidFill>
                <a:latin typeface="Arial" charset="0"/>
              </a:defRPr>
            </a:lvl5pPr>
            <a:lvl6pPr marL="457200" algn="r" rtl="0" eaLnBrk="1" fontAlgn="base" hangingPunct="1">
              <a:spcBef>
                <a:spcPct val="0"/>
              </a:spcBef>
              <a:spcAft>
                <a:spcPct val="0"/>
              </a:spcAft>
              <a:defRPr sz="3600">
                <a:solidFill>
                  <a:schemeClr val="bg2"/>
                </a:solidFill>
                <a:latin typeface="Arial" charset="0"/>
              </a:defRPr>
            </a:lvl6pPr>
            <a:lvl7pPr marL="914400" algn="r" rtl="0" eaLnBrk="1" fontAlgn="base" hangingPunct="1">
              <a:spcBef>
                <a:spcPct val="0"/>
              </a:spcBef>
              <a:spcAft>
                <a:spcPct val="0"/>
              </a:spcAft>
              <a:defRPr sz="3600">
                <a:solidFill>
                  <a:schemeClr val="bg2"/>
                </a:solidFill>
                <a:latin typeface="Arial" charset="0"/>
              </a:defRPr>
            </a:lvl7pPr>
            <a:lvl8pPr marL="1371600" algn="r" rtl="0" eaLnBrk="1" fontAlgn="base" hangingPunct="1">
              <a:spcBef>
                <a:spcPct val="0"/>
              </a:spcBef>
              <a:spcAft>
                <a:spcPct val="0"/>
              </a:spcAft>
              <a:defRPr sz="3600">
                <a:solidFill>
                  <a:schemeClr val="bg2"/>
                </a:solidFill>
                <a:latin typeface="Arial" charset="0"/>
              </a:defRPr>
            </a:lvl8pPr>
            <a:lvl9pPr marL="1828800" algn="r" rtl="0" eaLnBrk="1" fontAlgn="base" hangingPunct="1">
              <a:spcBef>
                <a:spcPct val="0"/>
              </a:spcBef>
              <a:spcAft>
                <a:spcPct val="0"/>
              </a:spcAft>
              <a:defRPr sz="3600">
                <a:solidFill>
                  <a:schemeClr val="bg2"/>
                </a:solidFill>
                <a:latin typeface="Arial" charset="0"/>
              </a:defRPr>
            </a:lvl9pPr>
          </a:lstStyle>
          <a:p>
            <a:r>
              <a:rPr lang="en-US" sz="6000" b="1" kern="0" dirty="0"/>
              <a:t>		THANK YOU!</a:t>
            </a:r>
            <a:endParaRPr lang="en-US" sz="6000" b="1" kern="0" dirty="0">
              <a:latin typeface="Trebuchet MS" panose="020B0603020202020204" pitchFamily="34" charset="0"/>
              <a:ea typeface="Apex New Medium" pitchFamily="50" charset="0"/>
              <a:cs typeface="Arial" panose="020B0604020202020204" pitchFamily="34" charset="0"/>
            </a:endParaRPr>
          </a:p>
        </p:txBody>
      </p:sp>
      <p:pic>
        <p:nvPicPr>
          <p:cNvPr id="8" name="Picture 7">
            <a:extLst>
              <a:ext uri="{FF2B5EF4-FFF2-40B4-BE49-F238E27FC236}">
                <a16:creationId xmlns:a16="http://schemas.microsoft.com/office/drawing/2014/main" id="{C3B40623-A794-4B1F-B380-C712A0376483}"/>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5754688"/>
            <a:ext cx="2291862" cy="874889"/>
          </a:xfrm>
          <a:prstGeom prst="rect">
            <a:avLst/>
          </a:prstGeom>
        </p:spPr>
      </p:pic>
      <p:pic>
        <p:nvPicPr>
          <p:cNvPr id="9" name="Picture 2">
            <a:extLst>
              <a:ext uri="{FF2B5EF4-FFF2-40B4-BE49-F238E27FC236}">
                <a16:creationId xmlns:a16="http://schemas.microsoft.com/office/drawing/2014/main" id="{47FD5F47-1B1E-4E40-BA80-03D4579C5D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7" y="2133600"/>
            <a:ext cx="2505075"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9251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21FC3-D592-43E9-B4DF-314D7BF44693}"/>
              </a:ext>
            </a:extLst>
          </p:cNvPr>
          <p:cNvSpPr>
            <a:spLocks noGrp="1"/>
          </p:cNvSpPr>
          <p:nvPr>
            <p:ph type="title"/>
          </p:nvPr>
        </p:nvSpPr>
        <p:spPr/>
        <p:txBody>
          <a:bodyPr/>
          <a:lstStyle/>
          <a:p>
            <a:r>
              <a:rPr lang="en-US" sz="2800" dirty="0"/>
              <a:t>Additional Drivers of the Vicious Cycle</a:t>
            </a:r>
          </a:p>
        </p:txBody>
      </p:sp>
      <p:sp>
        <p:nvSpPr>
          <p:cNvPr id="3" name="Content Placeholder 2">
            <a:extLst>
              <a:ext uri="{FF2B5EF4-FFF2-40B4-BE49-F238E27FC236}">
                <a16:creationId xmlns:a16="http://schemas.microsoft.com/office/drawing/2014/main" id="{2E001F7A-7005-4448-986E-D13979D5C56F}"/>
              </a:ext>
            </a:extLst>
          </p:cNvPr>
          <p:cNvSpPr>
            <a:spLocks noGrp="1"/>
          </p:cNvSpPr>
          <p:nvPr>
            <p:ph idx="1"/>
          </p:nvPr>
        </p:nvSpPr>
        <p:spPr>
          <a:xfrm>
            <a:off x="1619250" y="990600"/>
            <a:ext cx="7345363" cy="5678488"/>
          </a:xfrm>
        </p:spPr>
        <p:txBody>
          <a:bodyPr/>
          <a:lstStyle/>
          <a:p>
            <a:r>
              <a:rPr lang="en-US" sz="2400" dirty="0"/>
              <a:t>Reluctance or policy decisions on the part of prosecutors to charge R&amp;O incidents, even with v</a:t>
            </a:r>
            <a:r>
              <a:rPr lang="en-US" sz="2400" b="0" dirty="0"/>
              <a:t>ideo evidence Injuries to officers and/or bystanders, serves to embolden noncompliance</a:t>
            </a:r>
          </a:p>
          <a:p>
            <a:r>
              <a:rPr lang="en-US" sz="2400" dirty="0"/>
              <a:t>Political organizations propagandizing the inherent dangers of interacting with police and encouraging defiance, aggression, and rioting in response to use-of-force events.</a:t>
            </a:r>
          </a:p>
          <a:p>
            <a:r>
              <a:rPr lang="en-US" sz="2400" dirty="0"/>
              <a:t>According to these organizations, police are not worthy of respect; hostility toward police is a calling, and suffering injury or death at the hands of the police is noble and advances the cause.</a:t>
            </a:r>
          </a:p>
          <a:p>
            <a:pPr marL="0" indent="0">
              <a:buNone/>
            </a:pPr>
            <a:endParaRPr lang="en-US" sz="2400" dirty="0"/>
          </a:p>
        </p:txBody>
      </p:sp>
    </p:spTree>
    <p:extLst>
      <p:ext uri="{BB962C8B-B14F-4D97-AF65-F5344CB8AC3E}">
        <p14:creationId xmlns:p14="http://schemas.microsoft.com/office/powerpoint/2010/main" val="47176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1908175" y="85725"/>
            <a:ext cx="7056438" cy="677863"/>
          </a:xfrm>
        </p:spPr>
        <p:txBody>
          <a:bodyPr/>
          <a:lstStyle/>
          <a:p>
            <a:pPr eaLnBrk="1" hangingPunct="1">
              <a:defRPr/>
            </a:pPr>
            <a:r>
              <a:rPr lang="en-US" sz="3600" dirty="0"/>
              <a:t>42 USC § 1983</a:t>
            </a:r>
            <a:endParaRPr lang="ru-RU" b="1" dirty="0">
              <a:solidFill>
                <a:schemeClr val="tx1">
                  <a:lumMod val="95000"/>
                  <a:lumOff val="5000"/>
                </a:schemeClr>
              </a:solidFill>
            </a:endParaRPr>
          </a:p>
        </p:txBody>
      </p:sp>
      <p:sp>
        <p:nvSpPr>
          <p:cNvPr id="277507" name="Rectangle 3"/>
          <p:cNvSpPr>
            <a:spLocks noGrp="1" noChangeArrowheads="1"/>
          </p:cNvSpPr>
          <p:nvPr>
            <p:ph type="body" idx="1"/>
          </p:nvPr>
        </p:nvSpPr>
        <p:spPr>
          <a:xfrm>
            <a:off x="1908175" y="836613"/>
            <a:ext cx="7056438" cy="5832475"/>
          </a:xfrm>
        </p:spPr>
        <p:txBody>
          <a:bodyPr/>
          <a:lstStyle/>
          <a:p>
            <a:pPr marL="0" marR="0" lvl="0" indent="0" algn="just" defTabSz="914400" rtl="0" eaLnBrk="1" fontAlgn="base" latinLnBrk="0" hangingPunct="1">
              <a:lnSpc>
                <a:spcPct val="80000"/>
              </a:lnSpc>
              <a:spcBef>
                <a:spcPct val="20000"/>
              </a:spcBef>
              <a:spcAft>
                <a:spcPct val="0"/>
              </a:spcAft>
              <a:buClr>
                <a:srgbClr val="FF0000"/>
              </a:buClr>
              <a:buSzPct val="115000"/>
              <a:buNone/>
              <a:tabLst/>
              <a:defRPr/>
            </a:pPr>
            <a:endParaRPr kumimoji="0" lang="en-US" altLang="en-US" sz="3200" b="0" i="1" u="none" strike="noStrike" kern="0" cap="none" spc="0" normalizeH="0" baseline="0" noProof="0" dirty="0">
              <a:ln>
                <a:noFill/>
              </a:ln>
              <a:solidFill>
                <a:schemeClr val="bg2"/>
              </a:solidFill>
              <a:effectLst/>
              <a:uLnTx/>
              <a:uFillTx/>
              <a:latin typeface="Tahoma"/>
              <a:ea typeface="+mn-ea"/>
              <a:cs typeface="+mn-cs"/>
            </a:endParaRPr>
          </a:p>
          <a:p>
            <a:pPr marL="0" marR="0" lvl="0" indent="0" algn="just" defTabSz="914400" rtl="0" eaLnBrk="1" fontAlgn="base" latinLnBrk="0" hangingPunct="1">
              <a:lnSpc>
                <a:spcPct val="80000"/>
              </a:lnSpc>
              <a:spcBef>
                <a:spcPct val="20000"/>
              </a:spcBef>
              <a:spcAft>
                <a:spcPct val="0"/>
              </a:spcAft>
              <a:buClr>
                <a:srgbClr val="FF0000"/>
              </a:buClr>
              <a:buSzPct val="115000"/>
              <a:buNone/>
              <a:tabLst/>
              <a:defRPr/>
            </a:pPr>
            <a:endParaRPr lang="en-US" altLang="en-US" sz="3200" i="1" dirty="0">
              <a:solidFill>
                <a:schemeClr val="bg2"/>
              </a:solidFill>
              <a:latin typeface="Tahoma"/>
            </a:endParaRPr>
          </a:p>
          <a:p>
            <a:pPr algn="just">
              <a:lnSpc>
                <a:spcPct val="80000"/>
              </a:lnSpc>
              <a:buClr>
                <a:srgbClr val="FF0000"/>
              </a:buClr>
              <a:buSzPct val="115000"/>
              <a:buBlip>
                <a:blip r:embed="rId3"/>
              </a:buBlip>
              <a:defRPr/>
            </a:pPr>
            <a:r>
              <a:rPr lang="en-US" sz="2000" b="0" i="0" dirty="0">
                <a:solidFill>
                  <a:srgbClr val="333333"/>
                </a:solidFill>
                <a:effectLst/>
                <a:latin typeface="Verdana" panose="020B0604030504040204" pitchFamily="34" charset="0"/>
              </a:rPr>
              <a:t>Every person who, </a:t>
            </a:r>
          </a:p>
          <a:p>
            <a:pPr algn="just">
              <a:lnSpc>
                <a:spcPct val="80000"/>
              </a:lnSpc>
              <a:buClr>
                <a:srgbClr val="FF0000"/>
              </a:buClr>
              <a:buSzPct val="115000"/>
              <a:buBlip>
                <a:blip r:embed="rId3"/>
              </a:buBlip>
              <a:defRPr/>
            </a:pPr>
            <a:r>
              <a:rPr lang="en-US" sz="2000" b="0" i="0" dirty="0">
                <a:solidFill>
                  <a:srgbClr val="333333"/>
                </a:solidFill>
                <a:effectLst/>
                <a:latin typeface="Verdana" panose="020B0604030504040204" pitchFamily="34" charset="0"/>
              </a:rPr>
              <a:t>under color of any statute, ordinance, regulation, custom, or usage, of any State or Territory or the District of Columbia, </a:t>
            </a:r>
          </a:p>
          <a:p>
            <a:pPr algn="just">
              <a:lnSpc>
                <a:spcPct val="80000"/>
              </a:lnSpc>
              <a:buClr>
                <a:srgbClr val="FF0000"/>
              </a:buClr>
              <a:buSzPct val="115000"/>
              <a:buBlip>
                <a:blip r:embed="rId3"/>
              </a:buBlip>
              <a:defRPr/>
            </a:pPr>
            <a:r>
              <a:rPr lang="en-US" sz="2000" b="0" i="0" dirty="0">
                <a:solidFill>
                  <a:srgbClr val="333333"/>
                </a:solidFill>
                <a:effectLst/>
                <a:latin typeface="Verdana" panose="020B0604030504040204" pitchFamily="34" charset="0"/>
              </a:rPr>
              <a:t>subjects, or causes to be subjected, any citizen of the United States or other person within the jurisdiction thereof to the deprivation of any rights, privileges, or immunities secured by the Constitution and laws [of the United States], </a:t>
            </a:r>
          </a:p>
          <a:p>
            <a:pPr algn="just">
              <a:lnSpc>
                <a:spcPct val="80000"/>
              </a:lnSpc>
              <a:buClr>
                <a:srgbClr val="FF0000"/>
              </a:buClr>
              <a:buSzPct val="115000"/>
              <a:buBlip>
                <a:blip r:embed="rId3"/>
              </a:buBlip>
              <a:defRPr/>
            </a:pPr>
            <a:r>
              <a:rPr lang="en-US" sz="2000" b="0" i="0" dirty="0">
                <a:solidFill>
                  <a:srgbClr val="333333"/>
                </a:solidFill>
                <a:effectLst/>
                <a:latin typeface="Verdana" panose="020B0604030504040204" pitchFamily="34" charset="0"/>
              </a:rPr>
              <a:t>shall be liable to the party injured in an action at law, suit in equity, or other proper proceeding for redress</a:t>
            </a:r>
            <a:endParaRPr lang="ru-RU" sz="2000" dirty="0">
              <a:solidFill>
                <a:schemeClr val="tx1">
                  <a:lumMod val="95000"/>
                  <a:lumOff val="5000"/>
                </a:schemeClr>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7507">
                                            <p:txEl>
                                              <p:pRg st="2" end="2"/>
                                            </p:txEl>
                                          </p:spTgt>
                                        </p:tgtEl>
                                        <p:attrNameLst>
                                          <p:attrName>style.visibility</p:attrName>
                                        </p:attrNameLst>
                                      </p:cBhvr>
                                      <p:to>
                                        <p:strVal val="visible"/>
                                      </p:to>
                                    </p:set>
                                    <p:animEffect transition="in" filter="fade">
                                      <p:cBhvr>
                                        <p:cTn id="7" dur="500"/>
                                        <p:tgtEl>
                                          <p:spTgt spid="27750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7507">
                                            <p:txEl>
                                              <p:pRg st="3" end="3"/>
                                            </p:txEl>
                                          </p:spTgt>
                                        </p:tgtEl>
                                        <p:attrNameLst>
                                          <p:attrName>style.visibility</p:attrName>
                                        </p:attrNameLst>
                                      </p:cBhvr>
                                      <p:to>
                                        <p:strVal val="visible"/>
                                      </p:to>
                                    </p:set>
                                    <p:animEffect transition="in" filter="fade">
                                      <p:cBhvr>
                                        <p:cTn id="12" dur="500"/>
                                        <p:tgtEl>
                                          <p:spTgt spid="27750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7507">
                                            <p:txEl>
                                              <p:pRg st="4" end="4"/>
                                            </p:txEl>
                                          </p:spTgt>
                                        </p:tgtEl>
                                        <p:attrNameLst>
                                          <p:attrName>style.visibility</p:attrName>
                                        </p:attrNameLst>
                                      </p:cBhvr>
                                      <p:to>
                                        <p:strVal val="visible"/>
                                      </p:to>
                                    </p:set>
                                    <p:animEffect transition="in" filter="fade">
                                      <p:cBhvr>
                                        <p:cTn id="17" dur="500"/>
                                        <p:tgtEl>
                                          <p:spTgt spid="27750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7507">
                                            <p:txEl>
                                              <p:pRg st="5" end="5"/>
                                            </p:txEl>
                                          </p:spTgt>
                                        </p:tgtEl>
                                        <p:attrNameLst>
                                          <p:attrName>style.visibility</p:attrName>
                                        </p:attrNameLst>
                                      </p:cBhvr>
                                      <p:to>
                                        <p:strVal val="visible"/>
                                      </p:to>
                                    </p:set>
                                    <p:animEffect transition="in" filter="fade">
                                      <p:cBhvr>
                                        <p:cTn id="22" dur="500"/>
                                        <p:tgtEl>
                                          <p:spTgt spid="277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FFA17-AE5A-498F-BC5E-E100D9D5D6FF}"/>
              </a:ext>
            </a:extLst>
          </p:cNvPr>
          <p:cNvSpPr>
            <a:spLocks noGrp="1"/>
          </p:cNvSpPr>
          <p:nvPr>
            <p:ph type="title"/>
          </p:nvPr>
        </p:nvSpPr>
        <p:spPr/>
        <p:txBody>
          <a:bodyPr/>
          <a:lstStyle/>
          <a:p>
            <a:r>
              <a:rPr lang="en-US" dirty="0"/>
              <a:t>In a Nutshell…</a:t>
            </a:r>
          </a:p>
        </p:txBody>
      </p:sp>
      <p:sp>
        <p:nvSpPr>
          <p:cNvPr id="3" name="Content Placeholder 2">
            <a:extLst>
              <a:ext uri="{FF2B5EF4-FFF2-40B4-BE49-F238E27FC236}">
                <a16:creationId xmlns:a16="http://schemas.microsoft.com/office/drawing/2014/main" id="{48E1351B-857B-4F6F-8E50-26247FA47976}"/>
              </a:ext>
            </a:extLst>
          </p:cNvPr>
          <p:cNvSpPr>
            <a:spLocks noGrp="1"/>
          </p:cNvSpPr>
          <p:nvPr>
            <p:ph idx="1"/>
          </p:nvPr>
        </p:nvSpPr>
        <p:spPr>
          <a:xfrm>
            <a:off x="1619250" y="1143000"/>
            <a:ext cx="7345363" cy="5526088"/>
          </a:xfrm>
        </p:spPr>
        <p:txBody>
          <a:bodyPr/>
          <a:lstStyle/>
          <a:p>
            <a:pPr>
              <a:buBlip>
                <a:blip r:embed="rId2"/>
              </a:buBlip>
            </a:pPr>
            <a:r>
              <a:rPr lang="en-US" sz="2000" dirty="0"/>
              <a:t>Persons aggrieved by the conduct of a government actor may bring a lawsuit for deprivation of a constitutional or other federal legal right where the improper conduct is committed “under color of law.”</a:t>
            </a:r>
          </a:p>
          <a:p>
            <a:pPr>
              <a:buBlip>
                <a:blip r:embed="rId2"/>
              </a:buBlip>
            </a:pPr>
            <a:r>
              <a:rPr lang="en-US" sz="2000" dirty="0"/>
              <a:t>Suit may be brought in either federal or state court.</a:t>
            </a:r>
          </a:p>
          <a:p>
            <a:pPr>
              <a:buBlip>
                <a:blip r:embed="rId2"/>
              </a:buBlip>
            </a:pPr>
            <a:r>
              <a:rPr lang="en-US" sz="2000" dirty="0"/>
              <a:t>Claims may be asserted against government actors in their official and/or individual capacities.</a:t>
            </a:r>
          </a:p>
          <a:p>
            <a:pPr>
              <a:buBlip>
                <a:blip r:embed="rId2"/>
              </a:buBlip>
            </a:pPr>
            <a:r>
              <a:rPr lang="en-US" sz="2000" dirty="0"/>
              <a:t>Does not allow a plaintiff to sue the government or a supervisor on a respondeat superior theory, absent a showing that the supervisor was actually or constructively aware of and allowed/authorized impermissible practices (</a:t>
            </a:r>
            <a:r>
              <a:rPr lang="en-US" sz="2000" i="1" dirty="0"/>
              <a:t>Iqbal v Ashcroft, </a:t>
            </a:r>
            <a:r>
              <a:rPr lang="en-US" sz="2000" dirty="0"/>
              <a:t>556 U.S. 662, 129 S. Ct. 1937; 173 L. Ed. 2d 868 (2009)</a:t>
            </a:r>
          </a:p>
          <a:p>
            <a:pPr>
              <a:buBlip>
                <a:blip r:embed="rId2"/>
              </a:buBlip>
            </a:pPr>
            <a:r>
              <a:rPr lang="en-US" sz="2000" dirty="0"/>
              <a:t>Section 1983 “is not itself a source of substantive rights, but merely provides a ‘method for vindicating federal rights elsewhere conferred.’” </a:t>
            </a:r>
            <a:r>
              <a:rPr lang="en-US" sz="2000" i="1" dirty="0"/>
              <a:t>Albright v. Oliver</a:t>
            </a:r>
            <a:r>
              <a:rPr lang="en-US" sz="2000" dirty="0"/>
              <a:t>, 510 U.S. 266, 271, 114 S. Ct. 807, 127 L. Ed. 2d 114 (1994)</a:t>
            </a:r>
          </a:p>
          <a:p>
            <a:endParaRPr lang="en-US" sz="2000" dirty="0"/>
          </a:p>
        </p:txBody>
      </p:sp>
    </p:spTree>
    <p:extLst>
      <p:ext uri="{BB962C8B-B14F-4D97-AF65-F5344CB8AC3E}">
        <p14:creationId xmlns:p14="http://schemas.microsoft.com/office/powerpoint/2010/main" val="150830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a:extLst>
              <a:ext uri="{FF2B5EF4-FFF2-40B4-BE49-F238E27FC236}">
                <a16:creationId xmlns:a16="http://schemas.microsoft.com/office/drawing/2014/main" id="{B6D3DD49-A4EB-45AD-9197-6F9D4653DEAB}"/>
              </a:ext>
            </a:extLst>
          </p:cNvPr>
          <p:cNvSpPr>
            <a:spLocks noGrp="1" noChangeArrowheads="1"/>
          </p:cNvSpPr>
          <p:nvPr>
            <p:ph type="title"/>
          </p:nvPr>
        </p:nvSpPr>
        <p:spPr/>
        <p:txBody>
          <a:bodyPr/>
          <a:lstStyle/>
          <a:p>
            <a:pPr eaLnBrk="1" hangingPunct="1"/>
            <a:r>
              <a:rPr lang="en-US" altLang="en-US" sz="2800" dirty="0"/>
              <a:t>Individual  vs. Official Capacity</a:t>
            </a:r>
          </a:p>
        </p:txBody>
      </p:sp>
      <p:sp>
        <p:nvSpPr>
          <p:cNvPr id="267267" name="Rectangle 3">
            <a:extLst>
              <a:ext uri="{FF2B5EF4-FFF2-40B4-BE49-F238E27FC236}">
                <a16:creationId xmlns:a16="http://schemas.microsoft.com/office/drawing/2014/main" id="{13B9F4DD-2148-4356-9C00-596CFE1F08C3}"/>
              </a:ext>
            </a:extLst>
          </p:cNvPr>
          <p:cNvSpPr>
            <a:spLocks noGrp="1" noChangeArrowheads="1"/>
          </p:cNvSpPr>
          <p:nvPr>
            <p:ph type="body" idx="1"/>
          </p:nvPr>
        </p:nvSpPr>
        <p:spPr>
          <a:xfrm>
            <a:off x="533400" y="1981200"/>
            <a:ext cx="3886200" cy="4876800"/>
          </a:xfrm>
        </p:spPr>
        <p:txBody>
          <a:bodyPr/>
          <a:lstStyle/>
          <a:p>
            <a:pPr marL="0" indent="0" eaLnBrk="1" hangingPunct="1">
              <a:spcBef>
                <a:spcPts val="0"/>
              </a:spcBef>
              <a:buNone/>
            </a:pPr>
            <a:r>
              <a:rPr lang="en-US" altLang="en-US" u="sng" dirty="0"/>
              <a:t>Individual Capacity </a:t>
            </a:r>
          </a:p>
          <a:p>
            <a:pPr>
              <a:spcBef>
                <a:spcPts val="0"/>
              </a:spcBef>
              <a:buFont typeface="Arial" panose="020B0604020202020204" pitchFamily="34" charset="0"/>
              <a:buChar char="•"/>
            </a:pPr>
            <a:r>
              <a:rPr lang="en-US" altLang="en-US" b="0" dirty="0"/>
              <a:t>Recovery out of official’s pocket</a:t>
            </a:r>
          </a:p>
          <a:p>
            <a:pPr>
              <a:spcBef>
                <a:spcPts val="0"/>
              </a:spcBef>
              <a:buFont typeface="Arial" panose="020B0604020202020204" pitchFamily="34" charset="0"/>
              <a:buChar char="•"/>
            </a:pPr>
            <a:r>
              <a:rPr lang="en-US" altLang="en-US" b="0" dirty="0"/>
              <a:t>Qualified immunity (maybe)</a:t>
            </a:r>
          </a:p>
          <a:p>
            <a:pPr>
              <a:spcBef>
                <a:spcPts val="0"/>
              </a:spcBef>
              <a:buFont typeface="Arial" panose="020B0604020202020204" pitchFamily="34" charset="0"/>
              <a:buChar char="•"/>
            </a:pPr>
            <a:r>
              <a:rPr lang="en-US" altLang="en-US" b="0" dirty="0"/>
              <a:t>Punitive damages available</a:t>
            </a:r>
          </a:p>
        </p:txBody>
      </p:sp>
      <p:sp>
        <p:nvSpPr>
          <p:cNvPr id="267268" name="Rectangle 4">
            <a:extLst>
              <a:ext uri="{FF2B5EF4-FFF2-40B4-BE49-F238E27FC236}">
                <a16:creationId xmlns:a16="http://schemas.microsoft.com/office/drawing/2014/main" id="{C5DE3B81-6B47-4CDD-87A5-891F68347E99}"/>
              </a:ext>
            </a:extLst>
          </p:cNvPr>
          <p:cNvSpPr>
            <a:spLocks noGrp="1" noChangeArrowheads="1"/>
          </p:cNvSpPr>
          <p:nvPr>
            <p:ph type="body" sz="half" idx="4294967295"/>
          </p:nvPr>
        </p:nvSpPr>
        <p:spPr>
          <a:xfrm>
            <a:off x="4724400" y="1981200"/>
            <a:ext cx="4419600" cy="4876800"/>
          </a:xfrm>
        </p:spPr>
        <p:txBody>
          <a:bodyPr/>
          <a:lstStyle/>
          <a:p>
            <a:pPr marL="0" indent="0" eaLnBrk="1" hangingPunct="1">
              <a:spcBef>
                <a:spcPts val="0"/>
              </a:spcBef>
              <a:buNone/>
            </a:pPr>
            <a:r>
              <a:rPr lang="en-US" altLang="en-US" u="sng" dirty="0"/>
              <a:t>Official capacity</a:t>
            </a:r>
          </a:p>
          <a:p>
            <a:pPr>
              <a:spcBef>
                <a:spcPts val="0"/>
              </a:spcBef>
              <a:buFont typeface="Arial" panose="020B0604020202020204" pitchFamily="34" charset="0"/>
              <a:buChar char="•"/>
            </a:pPr>
            <a:r>
              <a:rPr lang="en-US" altLang="en-US" b="0" dirty="0"/>
              <a:t>Suit is against the governmental entity</a:t>
            </a:r>
          </a:p>
          <a:p>
            <a:pPr>
              <a:spcBef>
                <a:spcPts val="0"/>
              </a:spcBef>
              <a:buFont typeface="Arial" panose="020B0604020202020204" pitchFamily="34" charset="0"/>
              <a:buChar char="•"/>
            </a:pPr>
            <a:r>
              <a:rPr lang="en-US" altLang="en-US" b="0" dirty="0"/>
              <a:t>No qualified immunity</a:t>
            </a:r>
          </a:p>
          <a:p>
            <a:pPr>
              <a:spcBef>
                <a:spcPts val="0"/>
              </a:spcBef>
              <a:buFont typeface="Arial" panose="020B0604020202020204" pitchFamily="34" charset="0"/>
              <a:buChar char="•"/>
            </a:pPr>
            <a:r>
              <a:rPr lang="en-US" altLang="en-US" b="0" dirty="0"/>
              <a:t>No punitive damages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6726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67267">
                                            <p:txEl>
                                              <p:pRg st="0" end="0"/>
                                            </p:txEl>
                                          </p:spTgt>
                                        </p:tgtEl>
                                        <p:attrNameLst>
                                          <p:attrName>style.visibility</p:attrName>
                                        </p:attrNameLst>
                                      </p:cBhvr>
                                      <p:to>
                                        <p:strVal val="visible"/>
                                      </p:to>
                                    </p:set>
                                    <p:anim calcmode="lin" valueType="num">
                                      <p:cBhvr additive="base">
                                        <p:cTn id="11" dur="500" fill="hold"/>
                                        <p:tgtEl>
                                          <p:spTgt spid="26726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7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67267">
                                            <p:txEl>
                                              <p:pRg st="1" end="1"/>
                                            </p:txEl>
                                          </p:spTgt>
                                        </p:tgtEl>
                                        <p:attrNameLst>
                                          <p:attrName>style.visibility</p:attrName>
                                        </p:attrNameLst>
                                      </p:cBhvr>
                                      <p:to>
                                        <p:strVal val="visible"/>
                                      </p:to>
                                    </p:set>
                                    <p:anim calcmode="lin" valueType="num">
                                      <p:cBhvr additive="base">
                                        <p:cTn id="17" dur="500" fill="hold"/>
                                        <p:tgtEl>
                                          <p:spTgt spid="267267">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67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67267">
                                            <p:txEl>
                                              <p:pRg st="2" end="2"/>
                                            </p:txEl>
                                          </p:spTgt>
                                        </p:tgtEl>
                                        <p:attrNameLst>
                                          <p:attrName>style.visibility</p:attrName>
                                        </p:attrNameLst>
                                      </p:cBhvr>
                                      <p:to>
                                        <p:strVal val="visible"/>
                                      </p:to>
                                    </p:set>
                                    <p:anim calcmode="lin" valueType="num">
                                      <p:cBhvr additive="base">
                                        <p:cTn id="23" dur="500" fill="hold"/>
                                        <p:tgtEl>
                                          <p:spTgt spid="267267">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7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67267">
                                            <p:txEl>
                                              <p:pRg st="3" end="3"/>
                                            </p:txEl>
                                          </p:spTgt>
                                        </p:tgtEl>
                                        <p:attrNameLst>
                                          <p:attrName>style.visibility</p:attrName>
                                        </p:attrNameLst>
                                      </p:cBhvr>
                                      <p:to>
                                        <p:strVal val="visible"/>
                                      </p:to>
                                    </p:set>
                                    <p:anim calcmode="lin" valueType="num">
                                      <p:cBhvr additive="base">
                                        <p:cTn id="29" dur="500" fill="hold"/>
                                        <p:tgtEl>
                                          <p:spTgt spid="267267">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67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67268">
                                            <p:txEl>
                                              <p:pRg st="0" end="0"/>
                                            </p:txEl>
                                          </p:spTgt>
                                        </p:tgtEl>
                                        <p:attrNameLst>
                                          <p:attrName>style.visibility</p:attrName>
                                        </p:attrNameLst>
                                      </p:cBhvr>
                                      <p:to>
                                        <p:strVal val="visible"/>
                                      </p:to>
                                    </p:set>
                                    <p:animEffect transition="in" filter="fade">
                                      <p:cBhvr>
                                        <p:cTn id="35" dur="500"/>
                                        <p:tgtEl>
                                          <p:spTgt spid="267268">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67268">
                                            <p:txEl>
                                              <p:pRg st="1" end="1"/>
                                            </p:txEl>
                                          </p:spTgt>
                                        </p:tgtEl>
                                        <p:attrNameLst>
                                          <p:attrName>style.visibility</p:attrName>
                                        </p:attrNameLst>
                                      </p:cBhvr>
                                      <p:to>
                                        <p:strVal val="visible"/>
                                      </p:to>
                                    </p:set>
                                    <p:animEffect transition="in" filter="fade">
                                      <p:cBhvr>
                                        <p:cTn id="40" dur="500"/>
                                        <p:tgtEl>
                                          <p:spTgt spid="267268">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67268">
                                            <p:txEl>
                                              <p:pRg st="2" end="2"/>
                                            </p:txEl>
                                          </p:spTgt>
                                        </p:tgtEl>
                                        <p:attrNameLst>
                                          <p:attrName>style.visibility</p:attrName>
                                        </p:attrNameLst>
                                      </p:cBhvr>
                                      <p:to>
                                        <p:strVal val="visible"/>
                                      </p:to>
                                    </p:set>
                                    <p:animEffect transition="in" filter="fade">
                                      <p:cBhvr>
                                        <p:cTn id="45" dur="500"/>
                                        <p:tgtEl>
                                          <p:spTgt spid="267268">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267268">
                                            <p:txEl>
                                              <p:pRg st="3" end="3"/>
                                            </p:txEl>
                                          </p:spTgt>
                                        </p:tgtEl>
                                        <p:attrNameLst>
                                          <p:attrName>style.visibility</p:attrName>
                                        </p:attrNameLst>
                                      </p:cBhvr>
                                      <p:to>
                                        <p:strVal val="visible"/>
                                      </p:to>
                                    </p:set>
                                    <p:animEffect transition="in" filter="fade">
                                      <p:cBhvr>
                                        <p:cTn id="50" dur="500"/>
                                        <p:tgtEl>
                                          <p:spTgt spid="26726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6" grpId="0" autoUpdateAnimBg="0"/>
      <p:bldP spid="267267" grpId="0" build="p"/>
      <p:bldP spid="26726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5F33D-7667-47A1-9782-50564EF286BF}"/>
              </a:ext>
            </a:extLst>
          </p:cNvPr>
          <p:cNvSpPr>
            <a:spLocks noGrp="1"/>
          </p:cNvSpPr>
          <p:nvPr>
            <p:ph type="title"/>
          </p:nvPr>
        </p:nvSpPr>
        <p:spPr/>
        <p:txBody>
          <a:bodyPr/>
          <a:lstStyle/>
          <a:p>
            <a:r>
              <a:rPr lang="en-US" dirty="0"/>
              <a:t>Under Color of Law…</a:t>
            </a:r>
          </a:p>
        </p:txBody>
      </p:sp>
      <p:sp>
        <p:nvSpPr>
          <p:cNvPr id="3" name="Content Placeholder 2">
            <a:extLst>
              <a:ext uri="{FF2B5EF4-FFF2-40B4-BE49-F238E27FC236}">
                <a16:creationId xmlns:a16="http://schemas.microsoft.com/office/drawing/2014/main" id="{33E6123D-CCD3-4A43-B481-610F1E05B61D}"/>
              </a:ext>
            </a:extLst>
          </p:cNvPr>
          <p:cNvSpPr>
            <a:spLocks noGrp="1"/>
          </p:cNvSpPr>
          <p:nvPr>
            <p:ph idx="1"/>
          </p:nvPr>
        </p:nvSpPr>
        <p:spPr/>
        <p:txBody>
          <a:bodyPr/>
          <a:lstStyle/>
          <a:p>
            <a:endParaRPr lang="en-US" dirty="0"/>
          </a:p>
          <a:p>
            <a:endParaRPr lang="en-US" dirty="0"/>
          </a:p>
          <a:p>
            <a:pPr marL="0" indent="0">
              <a:buNone/>
            </a:pPr>
            <a:r>
              <a:rPr lang="en-US" dirty="0"/>
              <a:t>“Under color of law” includes “misuse of power, possessed by virtue of state law and made possible only because the wrongdoer is clothed with the authority of state law.”</a:t>
            </a:r>
          </a:p>
          <a:p>
            <a:endParaRPr lang="en-US" dirty="0"/>
          </a:p>
        </p:txBody>
      </p:sp>
    </p:spTree>
    <p:extLst>
      <p:ext uri="{BB962C8B-B14F-4D97-AF65-F5344CB8AC3E}">
        <p14:creationId xmlns:p14="http://schemas.microsoft.com/office/powerpoint/2010/main" val="581905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90974-D85D-42C1-8DEB-DF300AE16A95}"/>
              </a:ext>
            </a:extLst>
          </p:cNvPr>
          <p:cNvSpPr>
            <a:spLocks noGrp="1"/>
          </p:cNvSpPr>
          <p:nvPr>
            <p:ph type="title"/>
          </p:nvPr>
        </p:nvSpPr>
        <p:spPr/>
        <p:txBody>
          <a:bodyPr/>
          <a:lstStyle/>
          <a:p>
            <a:r>
              <a:rPr lang="en-US" dirty="0"/>
              <a:t>Common Constitutional </a:t>
            </a:r>
            <a:br>
              <a:rPr lang="en-US" dirty="0"/>
            </a:br>
            <a:r>
              <a:rPr lang="en-US" dirty="0"/>
              <a:t>Bases for Claims</a:t>
            </a:r>
          </a:p>
        </p:txBody>
      </p:sp>
      <p:sp>
        <p:nvSpPr>
          <p:cNvPr id="3" name="Content Placeholder 2">
            <a:extLst>
              <a:ext uri="{FF2B5EF4-FFF2-40B4-BE49-F238E27FC236}">
                <a16:creationId xmlns:a16="http://schemas.microsoft.com/office/drawing/2014/main" id="{976E8E08-8908-409A-BAFD-A56827F021B8}"/>
              </a:ext>
            </a:extLst>
          </p:cNvPr>
          <p:cNvSpPr>
            <a:spLocks noGrp="1"/>
          </p:cNvSpPr>
          <p:nvPr>
            <p:ph idx="1"/>
          </p:nvPr>
        </p:nvSpPr>
        <p:spPr/>
        <p:txBody>
          <a:bodyPr/>
          <a:lstStyle/>
          <a:p>
            <a:endParaRPr lang="en-US" sz="2000" dirty="0"/>
          </a:p>
          <a:p>
            <a:r>
              <a:rPr lang="en-US" sz="2000" dirty="0"/>
              <a:t>First Amendment: Freedom of speech, press, assembly, religion, and right to petition.</a:t>
            </a:r>
          </a:p>
          <a:p>
            <a:r>
              <a:rPr lang="en-US" sz="2000" dirty="0"/>
              <a:t>Fourth Amendment: prohibits </a:t>
            </a:r>
            <a:r>
              <a:rPr lang="en-US" sz="2000" b="0" dirty="0">
                <a:effectLst/>
                <a:latin typeface="Roboto" panose="020B0604020202020204" pitchFamily="2" charset="0"/>
              </a:rPr>
              <a:t>unreasonable searches and seizures of persons or property.</a:t>
            </a:r>
          </a:p>
          <a:p>
            <a:r>
              <a:rPr lang="en-US" sz="2000" dirty="0">
                <a:latin typeface="Roboto" panose="020B0604020202020204" pitchFamily="2" charset="0"/>
              </a:rPr>
              <a:t>Fifth Amendment: Procedural due process rights; rights of the accused</a:t>
            </a:r>
          </a:p>
          <a:p>
            <a:r>
              <a:rPr lang="en-US" sz="2000" dirty="0">
                <a:latin typeface="Roboto" panose="020B0604020202020204" pitchFamily="2" charset="0"/>
              </a:rPr>
              <a:t>Sixth Amendment: Procedural due process rights/rights of the accused</a:t>
            </a:r>
          </a:p>
          <a:p>
            <a:r>
              <a:rPr lang="en-US" sz="2000" dirty="0">
                <a:latin typeface="Roboto" panose="020B0604020202020204" pitchFamily="2" charset="0"/>
              </a:rPr>
              <a:t>Eighth Amendment: no excessive fines or bail, or cruel and unusual punishments.</a:t>
            </a:r>
          </a:p>
          <a:p>
            <a:r>
              <a:rPr lang="en-US" sz="2000" dirty="0">
                <a:latin typeface="Roboto" panose="020B0604020202020204" pitchFamily="2" charset="0"/>
              </a:rPr>
              <a:t>Each of these amendments apply </a:t>
            </a:r>
            <a:r>
              <a:rPr lang="en-US" sz="2000" i="1" dirty="0">
                <a:latin typeface="Roboto" panose="020B0604020202020204" pitchFamily="2" charset="0"/>
              </a:rPr>
              <a:t>against the states </a:t>
            </a:r>
            <a:r>
              <a:rPr lang="en-US" sz="2000" dirty="0">
                <a:latin typeface="Roboto" panose="020B0604020202020204" pitchFamily="2" charset="0"/>
              </a:rPr>
              <a:t>under the 14</a:t>
            </a:r>
            <a:r>
              <a:rPr lang="en-US" sz="2000" baseline="30000" dirty="0">
                <a:latin typeface="Roboto" panose="020B0604020202020204" pitchFamily="2" charset="0"/>
              </a:rPr>
              <a:t>th</a:t>
            </a:r>
            <a:r>
              <a:rPr lang="en-US" sz="2000" dirty="0">
                <a:latin typeface="Roboto" panose="020B0604020202020204" pitchFamily="2" charset="0"/>
              </a:rPr>
              <a:t> Amendment – Substantive due process.</a:t>
            </a:r>
          </a:p>
          <a:p>
            <a:r>
              <a:rPr lang="en-US" sz="2000" dirty="0">
                <a:latin typeface="Roboto" panose="020B0604020202020204" pitchFamily="2" charset="0"/>
              </a:rPr>
              <a:t>Claims against law enforcement officers typically arise under the first, fourth, and eighth amendments.</a:t>
            </a:r>
          </a:p>
          <a:p>
            <a:r>
              <a:rPr lang="en-US" sz="2000" dirty="0">
                <a:latin typeface="Roboto" panose="020B0604020202020204" pitchFamily="2" charset="0"/>
              </a:rPr>
              <a:t>Claims may be asserted even when a person is not arrested.</a:t>
            </a:r>
          </a:p>
        </p:txBody>
      </p:sp>
    </p:spTree>
    <p:extLst>
      <p:ext uri="{BB962C8B-B14F-4D97-AF65-F5344CB8AC3E}">
        <p14:creationId xmlns:p14="http://schemas.microsoft.com/office/powerpoint/2010/main" val="376366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plate">
  <a:themeElements>
    <a:clrScheme name="template 6">
      <a:dk1>
        <a:srgbClr val="4D4D4D"/>
      </a:dk1>
      <a:lt1>
        <a:srgbClr val="FFFFFF"/>
      </a:lt1>
      <a:dk2>
        <a:srgbClr val="4D4D4D"/>
      </a:dk2>
      <a:lt2>
        <a:srgbClr val="003399"/>
      </a:lt2>
      <a:accent1>
        <a:srgbClr val="6699FF"/>
      </a:accent1>
      <a:accent2>
        <a:srgbClr val="3399FF"/>
      </a:accent2>
      <a:accent3>
        <a:srgbClr val="FFFFFF"/>
      </a:accent3>
      <a:accent4>
        <a:srgbClr val="404040"/>
      </a:accent4>
      <a:accent5>
        <a:srgbClr val="B8CAFF"/>
      </a:accent5>
      <a:accent6>
        <a:srgbClr val="2D8AE7"/>
      </a:accent6>
      <a:hlink>
        <a:srgbClr val="99CCFF"/>
      </a:hlink>
      <a:folHlink>
        <a:srgbClr val="DDDDDD"/>
      </a:folHlink>
    </a:clrScheme>
    <a:fontScheme name="template">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4D4D4D"/>
        </a:dk1>
        <a:lt1>
          <a:srgbClr val="FFFFFF"/>
        </a:lt1>
        <a:dk2>
          <a:srgbClr val="4D4D4D"/>
        </a:dk2>
        <a:lt2>
          <a:srgbClr val="0099FF"/>
        </a:lt2>
        <a:accent1>
          <a:srgbClr val="003399"/>
        </a:accent1>
        <a:accent2>
          <a:srgbClr val="CCECFF"/>
        </a:accent2>
        <a:accent3>
          <a:srgbClr val="FFFFFF"/>
        </a:accent3>
        <a:accent4>
          <a:srgbClr val="404040"/>
        </a:accent4>
        <a:accent5>
          <a:srgbClr val="AAADCA"/>
        </a:accent5>
        <a:accent6>
          <a:srgbClr val="B9D6E7"/>
        </a:accent6>
        <a:hlink>
          <a:srgbClr val="6699FF"/>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4D4D4D"/>
        </a:dk2>
        <a:lt2>
          <a:srgbClr val="003399"/>
        </a:lt2>
        <a:accent1>
          <a:srgbClr val="FF66CC"/>
        </a:accent1>
        <a:accent2>
          <a:srgbClr val="6699FF"/>
        </a:accent2>
        <a:accent3>
          <a:srgbClr val="FFFFFF"/>
        </a:accent3>
        <a:accent4>
          <a:srgbClr val="404040"/>
        </a:accent4>
        <a:accent5>
          <a:srgbClr val="FFB8E2"/>
        </a:accent5>
        <a:accent6>
          <a:srgbClr val="5C8AE7"/>
        </a:accent6>
        <a:hlink>
          <a:srgbClr val="FFCC99"/>
        </a:hlink>
        <a:folHlink>
          <a:srgbClr val="DDDDDD"/>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4D4D4D"/>
        </a:dk2>
        <a:lt2>
          <a:srgbClr val="003399"/>
        </a:lt2>
        <a:accent1>
          <a:srgbClr val="CC0000"/>
        </a:accent1>
        <a:accent2>
          <a:srgbClr val="6699FF"/>
        </a:accent2>
        <a:accent3>
          <a:srgbClr val="FFFFFF"/>
        </a:accent3>
        <a:accent4>
          <a:srgbClr val="404040"/>
        </a:accent4>
        <a:accent5>
          <a:srgbClr val="E2AAAA"/>
        </a:accent5>
        <a:accent6>
          <a:srgbClr val="5C8AE7"/>
        </a:accent6>
        <a:hlink>
          <a:srgbClr val="33CCFF"/>
        </a:hlink>
        <a:folHlink>
          <a:srgbClr val="DDDDDD"/>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4D4D4D"/>
        </a:dk2>
        <a:lt2>
          <a:srgbClr val="003399"/>
        </a:lt2>
        <a:accent1>
          <a:srgbClr val="CC0000"/>
        </a:accent1>
        <a:accent2>
          <a:srgbClr val="6699FF"/>
        </a:accent2>
        <a:accent3>
          <a:srgbClr val="FFFFFF"/>
        </a:accent3>
        <a:accent4>
          <a:srgbClr val="404040"/>
        </a:accent4>
        <a:accent5>
          <a:srgbClr val="E2AAAA"/>
        </a:accent5>
        <a:accent6>
          <a:srgbClr val="5C8AE7"/>
        </a:accent6>
        <a:hlink>
          <a:srgbClr val="99CCFF"/>
        </a:hlink>
        <a:folHlink>
          <a:srgbClr val="DDDDDD"/>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4D4D4D"/>
        </a:dk2>
        <a:lt2>
          <a:srgbClr val="003399"/>
        </a:lt2>
        <a:accent1>
          <a:srgbClr val="33CCFF"/>
        </a:accent1>
        <a:accent2>
          <a:srgbClr val="6699FF"/>
        </a:accent2>
        <a:accent3>
          <a:srgbClr val="FFFFFF"/>
        </a:accent3>
        <a:accent4>
          <a:srgbClr val="404040"/>
        </a:accent4>
        <a:accent5>
          <a:srgbClr val="ADE2FF"/>
        </a:accent5>
        <a:accent6>
          <a:srgbClr val="5C8AE7"/>
        </a:accent6>
        <a:hlink>
          <a:srgbClr val="99CCFF"/>
        </a:hlink>
        <a:folHlink>
          <a:srgbClr val="DDDDDD"/>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4D4D4D"/>
        </a:dk2>
        <a:lt2>
          <a:srgbClr val="003399"/>
        </a:lt2>
        <a:accent1>
          <a:srgbClr val="6699FF"/>
        </a:accent1>
        <a:accent2>
          <a:srgbClr val="3399FF"/>
        </a:accent2>
        <a:accent3>
          <a:srgbClr val="FFFFFF"/>
        </a:accent3>
        <a:accent4>
          <a:srgbClr val="404040"/>
        </a:accent4>
        <a:accent5>
          <a:srgbClr val="B8CAFF"/>
        </a:accent5>
        <a:accent6>
          <a:srgbClr val="2D8AE7"/>
        </a:accent6>
        <a:hlink>
          <a:srgbClr val="99CCF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7B6ED9A2A9C8408894242F9FE22F25" ma:contentTypeVersion="13" ma:contentTypeDescription="Create a new document." ma:contentTypeScope="" ma:versionID="68da05eae834d02593fd8d05b143677a">
  <xsd:schema xmlns:xsd="http://www.w3.org/2001/XMLSchema" xmlns:xs="http://www.w3.org/2001/XMLSchema" xmlns:p="http://schemas.microsoft.com/office/2006/metadata/properties" xmlns:ns2="e3a6caf9-59cf-44f8-bc83-d10b2f3bd5f1" xmlns:ns3="bd41fead-87d1-4995-a196-b374c9a6ed28" targetNamespace="http://schemas.microsoft.com/office/2006/metadata/properties" ma:root="true" ma:fieldsID="f0a5cd0ae7e3a546be3a8a181598c93b" ns2:_="" ns3:_="">
    <xsd:import namespace="e3a6caf9-59cf-44f8-bc83-d10b2f3bd5f1"/>
    <xsd:import namespace="bd41fead-87d1-4995-a196-b374c9a6ed2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a6caf9-59cf-44f8-bc83-d10b2f3bd5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41fead-87d1-4995-a196-b374c9a6ed2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FB2B08-F8BE-4025-B7B4-4FB40FBB7D6E}"/>
</file>

<file path=customXml/itemProps2.xml><?xml version="1.0" encoding="utf-8"?>
<ds:datastoreItem xmlns:ds="http://schemas.openxmlformats.org/officeDocument/2006/customXml" ds:itemID="{B31F4F6D-910D-461C-9E42-A95A9E5AE4AF}"/>
</file>

<file path=customXml/itemProps3.xml><?xml version="1.0" encoding="utf-8"?>
<ds:datastoreItem xmlns:ds="http://schemas.openxmlformats.org/officeDocument/2006/customXml" ds:itemID="{BAC61770-83F4-4B63-A503-5AB66E090B0D}"/>
</file>

<file path=docProps/app.xml><?xml version="1.0" encoding="utf-8"?>
<Properties xmlns="http://schemas.openxmlformats.org/officeDocument/2006/extended-properties" xmlns:vt="http://schemas.openxmlformats.org/officeDocument/2006/docPropsVTypes">
  <Template>template</Template>
  <TotalTime>18285</TotalTime>
  <Words>3614</Words>
  <Application>Microsoft Office PowerPoint</Application>
  <PresentationFormat>On-screen Show (4:3)</PresentationFormat>
  <Paragraphs>305</Paragraphs>
  <Slides>36</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Arial</vt:lpstr>
      <vt:lpstr>Calibri</vt:lpstr>
      <vt:lpstr>Courier New</vt:lpstr>
      <vt:lpstr>Raleway</vt:lpstr>
      <vt:lpstr>Roboto</vt:lpstr>
      <vt:lpstr>Tahoma</vt:lpstr>
      <vt:lpstr>Trebuchet MS</vt:lpstr>
      <vt:lpstr>Verdana</vt:lpstr>
      <vt:lpstr>Wingdings</vt:lpstr>
      <vt:lpstr>template</vt:lpstr>
      <vt:lpstr>Fundamentals of Section 1983 Litigation: Claims, Defenses, and Best Practices for Law Enforcement and Corrections Officers </vt:lpstr>
      <vt:lpstr>Learning Objectives</vt:lpstr>
      <vt:lpstr>An Unfortunate Vicious Cycle</vt:lpstr>
      <vt:lpstr>Additional Drivers of the Vicious Cycle</vt:lpstr>
      <vt:lpstr>42 USC § 1983</vt:lpstr>
      <vt:lpstr>In a Nutshell…</vt:lpstr>
      <vt:lpstr>Individual  vs. Official Capacity</vt:lpstr>
      <vt:lpstr>Under Color of Law…</vt:lpstr>
      <vt:lpstr>Common Constitutional  Bases for Claims</vt:lpstr>
      <vt:lpstr>Common § 1983 Claims &amp;  Analagous State Law Claims </vt:lpstr>
      <vt:lpstr>Sources of Individual Liability</vt:lpstr>
      <vt:lpstr>Excessive Force: Tennessee v. Garner and Graham v. Connor</vt:lpstr>
      <vt:lpstr>Uses of Force</vt:lpstr>
      <vt:lpstr>Excessive Force:  Common Disputes</vt:lpstr>
      <vt:lpstr>Eighth Amendment:  Farmer v. Brennan (S.Ct. 1994)</vt:lpstr>
      <vt:lpstr>Establishing Local Government Liability: Monell v. NYC Dept of Social Svcs (S.Ct. 1978)</vt:lpstr>
      <vt:lpstr>Other Claims Involving Police and Corrections Officers</vt:lpstr>
      <vt:lpstr>Why do Plaintiff Attorneys Accept These Cases?</vt:lpstr>
      <vt:lpstr>Plaintiff Strategies:  When to File Suit</vt:lpstr>
      <vt:lpstr>Plaintiff Strategies:  Typical Allegations</vt:lpstr>
      <vt:lpstr>Plaintiff Strategies: Typical Allegations (cont)</vt:lpstr>
      <vt:lpstr>Common Flaws with Complaints</vt:lpstr>
      <vt:lpstr>Plaintiff Strategies: After Filing a Complaint</vt:lpstr>
      <vt:lpstr>Defense Strategies: Intake Process</vt:lpstr>
      <vt:lpstr>Defense Strategies: Response to Complaint</vt:lpstr>
      <vt:lpstr>Abstention and Preclusion</vt:lpstr>
      <vt:lpstr>Immunity</vt:lpstr>
      <vt:lpstr>Defense Strategies:  Discovery and Summary Judgment</vt:lpstr>
      <vt:lpstr>Litigation Avoidance &amp; Preparedness</vt:lpstr>
      <vt:lpstr>Case Studies: JK</vt:lpstr>
      <vt:lpstr>Case Studies</vt:lpstr>
      <vt:lpstr>Case Studies:  Aldridge v. City of Warren, et al</vt:lpstr>
      <vt:lpstr>Aldridge Appeal</vt:lpstr>
      <vt:lpstr>Summary</vt:lpstr>
      <vt:lpstr>PowerPoint Presentation</vt:lpstr>
      <vt:lpstr>PowerPoint Presentation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Defending Municipalities and Police Officers Against Claims Under 42 USC § 1983</dc:title>
  <dc:creator>Randolph</dc:creator>
  <cp:lastModifiedBy>Randolph</cp:lastModifiedBy>
  <cp:revision>59</cp:revision>
  <dcterms:created xsi:type="dcterms:W3CDTF">2021-05-10T18:45:06Z</dcterms:created>
  <dcterms:modified xsi:type="dcterms:W3CDTF">2021-06-11T15:27:20Z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0x010100667B6ED9A2A9C8408894242F9FE22F25</vt:lpwstr>
  </property>
</Properties>
</file>