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6" r:id="rId5"/>
  </p:sldMasterIdLst>
  <p:notesMasterIdLst>
    <p:notesMasterId r:id="rId59"/>
  </p:notesMasterIdLst>
  <p:sldIdLst>
    <p:sldId id="293" r:id="rId6"/>
    <p:sldId id="256" r:id="rId7"/>
    <p:sldId id="382" r:id="rId8"/>
    <p:sldId id="294" r:id="rId9"/>
    <p:sldId id="403" r:id="rId10"/>
    <p:sldId id="384" r:id="rId11"/>
    <p:sldId id="257" r:id="rId12"/>
    <p:sldId id="275" r:id="rId13"/>
    <p:sldId id="344" r:id="rId14"/>
    <p:sldId id="316" r:id="rId15"/>
    <p:sldId id="394" r:id="rId16"/>
    <p:sldId id="359" r:id="rId17"/>
    <p:sldId id="350" r:id="rId18"/>
    <p:sldId id="376" r:id="rId19"/>
    <p:sldId id="390" r:id="rId20"/>
    <p:sldId id="389" r:id="rId21"/>
    <p:sldId id="352" r:id="rId22"/>
    <p:sldId id="358" r:id="rId23"/>
    <p:sldId id="395" r:id="rId24"/>
    <p:sldId id="348" r:id="rId25"/>
    <p:sldId id="258" r:id="rId26"/>
    <p:sldId id="360" r:id="rId27"/>
    <p:sldId id="377" r:id="rId28"/>
    <p:sldId id="356" r:id="rId29"/>
    <p:sldId id="353" r:id="rId30"/>
    <p:sldId id="381" r:id="rId31"/>
    <p:sldId id="396" r:id="rId32"/>
    <p:sldId id="362" r:id="rId33"/>
    <p:sldId id="361" r:id="rId34"/>
    <p:sldId id="372" r:id="rId35"/>
    <p:sldId id="399" r:id="rId36"/>
    <p:sldId id="374" r:id="rId37"/>
    <p:sldId id="268" r:id="rId38"/>
    <p:sldId id="380" r:id="rId39"/>
    <p:sldId id="291" r:id="rId40"/>
    <p:sldId id="379" r:id="rId41"/>
    <p:sldId id="355" r:id="rId42"/>
    <p:sldId id="278" r:id="rId43"/>
    <p:sldId id="391" r:id="rId44"/>
    <p:sldId id="387" r:id="rId45"/>
    <p:sldId id="289" r:id="rId46"/>
    <p:sldId id="262" r:id="rId47"/>
    <p:sldId id="292" r:id="rId48"/>
    <p:sldId id="392" r:id="rId49"/>
    <p:sldId id="385" r:id="rId50"/>
    <p:sldId id="354" r:id="rId51"/>
    <p:sldId id="280" r:id="rId52"/>
    <p:sldId id="282" r:id="rId53"/>
    <p:sldId id="287" r:id="rId54"/>
    <p:sldId id="383" r:id="rId55"/>
    <p:sldId id="402" r:id="rId56"/>
    <p:sldId id="285" r:id="rId57"/>
    <p:sldId id="26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30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3F7DB-3B3F-4E9E-A47C-E5F35663E90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B1F4DB-1463-43BF-82F1-9FB93CE244DE}">
      <dgm:prSet phldrT="[Text]"/>
      <dgm:spPr/>
      <dgm:t>
        <a:bodyPr/>
        <a:lstStyle/>
        <a:p>
          <a:r>
            <a:rPr lang="en-US" b="1" dirty="0"/>
            <a:t>Minute 1 </a:t>
          </a:r>
          <a:r>
            <a:rPr lang="en-US" dirty="0"/>
            <a:t>– Squats, Lunges, Jumps, Split Jumps</a:t>
          </a:r>
        </a:p>
      </dgm:t>
    </dgm:pt>
    <dgm:pt modelId="{7FA3BCA1-C55B-4264-967C-C8A652BDA907}" type="parTrans" cxnId="{2238285A-6CDC-4F20-8C6A-0C884E17C058}">
      <dgm:prSet/>
      <dgm:spPr/>
      <dgm:t>
        <a:bodyPr/>
        <a:lstStyle/>
        <a:p>
          <a:endParaRPr lang="en-US"/>
        </a:p>
      </dgm:t>
    </dgm:pt>
    <dgm:pt modelId="{6DA07564-7D84-4631-8FB4-ABE4686B2B22}" type="sibTrans" cxnId="{2238285A-6CDC-4F20-8C6A-0C884E17C058}">
      <dgm:prSet/>
      <dgm:spPr/>
      <dgm:t>
        <a:bodyPr/>
        <a:lstStyle/>
        <a:p>
          <a:endParaRPr lang="en-US"/>
        </a:p>
      </dgm:t>
    </dgm:pt>
    <dgm:pt modelId="{401E1794-B0A5-4335-AD97-E88D9813D6F9}">
      <dgm:prSet phldrT="[Text]"/>
      <dgm:spPr/>
      <dgm:t>
        <a:bodyPr/>
        <a:lstStyle/>
        <a:p>
          <a:r>
            <a:rPr lang="en-US" b="1" dirty="0"/>
            <a:t>Minute 2 </a:t>
          </a:r>
          <a:r>
            <a:rPr lang="en-US" dirty="0"/>
            <a:t>– Pushups, Mountain Climbers, Planks</a:t>
          </a:r>
        </a:p>
      </dgm:t>
    </dgm:pt>
    <dgm:pt modelId="{EBAB300D-D96C-4AA3-8B50-62CA0D7057C2}" type="parTrans" cxnId="{17B42F22-C1DE-4884-9ED2-3E8C8ABAFAA5}">
      <dgm:prSet/>
      <dgm:spPr/>
      <dgm:t>
        <a:bodyPr/>
        <a:lstStyle/>
        <a:p>
          <a:endParaRPr lang="en-US"/>
        </a:p>
      </dgm:t>
    </dgm:pt>
    <dgm:pt modelId="{18E14451-26AA-4C4B-A558-40EA9B1E015A}" type="sibTrans" cxnId="{17B42F22-C1DE-4884-9ED2-3E8C8ABAFAA5}">
      <dgm:prSet/>
      <dgm:spPr/>
      <dgm:t>
        <a:bodyPr/>
        <a:lstStyle/>
        <a:p>
          <a:endParaRPr lang="en-US"/>
        </a:p>
      </dgm:t>
    </dgm:pt>
    <dgm:pt modelId="{E415B600-1EC8-41AD-A3E6-88209E1FB02E}">
      <dgm:prSet phldrT="[Text]"/>
      <dgm:spPr/>
      <dgm:t>
        <a:bodyPr/>
        <a:lstStyle/>
        <a:p>
          <a:r>
            <a:rPr lang="en-US" b="1" dirty="0"/>
            <a:t>Minute 3 </a:t>
          </a:r>
          <a:r>
            <a:rPr lang="en-US" dirty="0"/>
            <a:t>– Crab Crawls, Bridging, Supine Planks</a:t>
          </a:r>
        </a:p>
      </dgm:t>
    </dgm:pt>
    <dgm:pt modelId="{2A303FBB-CD5A-40C5-9A04-122C836BBCAF}" type="parTrans" cxnId="{B7AEB339-319D-4731-AD09-908EFD007B2E}">
      <dgm:prSet/>
      <dgm:spPr/>
      <dgm:t>
        <a:bodyPr/>
        <a:lstStyle/>
        <a:p>
          <a:endParaRPr lang="en-US"/>
        </a:p>
      </dgm:t>
    </dgm:pt>
    <dgm:pt modelId="{CC8E44C8-153B-471A-A354-40EC50BB01DA}" type="sibTrans" cxnId="{B7AEB339-319D-4731-AD09-908EFD007B2E}">
      <dgm:prSet/>
      <dgm:spPr/>
      <dgm:t>
        <a:bodyPr/>
        <a:lstStyle/>
        <a:p>
          <a:endParaRPr lang="en-US"/>
        </a:p>
      </dgm:t>
    </dgm:pt>
    <dgm:pt modelId="{C34B28D1-4EEC-4CB4-B238-C8AEF31F1273}">
      <dgm:prSet phldrT="[Text]"/>
      <dgm:spPr/>
      <dgm:t>
        <a:bodyPr/>
        <a:lstStyle/>
        <a:p>
          <a:r>
            <a:rPr lang="en-US" b="1" dirty="0"/>
            <a:t>Minute 4 </a:t>
          </a:r>
          <a:r>
            <a:rPr lang="en-US" dirty="0"/>
            <a:t>– Base Switches/Hip- Unders, Rotational Planks</a:t>
          </a:r>
        </a:p>
      </dgm:t>
    </dgm:pt>
    <dgm:pt modelId="{ECCA8DAA-2CBF-46B9-9396-BD8CB44355C5}" type="parTrans" cxnId="{80C4F3A9-8BB1-444B-BAC8-D75001A001F8}">
      <dgm:prSet/>
      <dgm:spPr/>
      <dgm:t>
        <a:bodyPr/>
        <a:lstStyle/>
        <a:p>
          <a:endParaRPr lang="en-US"/>
        </a:p>
      </dgm:t>
    </dgm:pt>
    <dgm:pt modelId="{4A0DCB47-E3C2-4F84-A215-7DFC4854F66C}" type="sibTrans" cxnId="{80C4F3A9-8BB1-444B-BAC8-D75001A001F8}">
      <dgm:prSet/>
      <dgm:spPr/>
      <dgm:t>
        <a:bodyPr/>
        <a:lstStyle/>
        <a:p>
          <a:endParaRPr lang="en-US"/>
        </a:p>
      </dgm:t>
    </dgm:pt>
    <dgm:pt modelId="{D17E86A5-D64F-4B36-B777-6CDE0CDA76C3}">
      <dgm:prSet phldrT="[Text]"/>
      <dgm:spPr/>
      <dgm:t>
        <a:bodyPr/>
        <a:lstStyle/>
        <a:p>
          <a:r>
            <a:rPr lang="en-US" b="1" dirty="0"/>
            <a:t>Minute 5 </a:t>
          </a:r>
          <a:r>
            <a:rPr lang="en-US" dirty="0"/>
            <a:t>– Up Downs, Burpee v2.0, Squat Thrusts</a:t>
          </a:r>
        </a:p>
      </dgm:t>
    </dgm:pt>
    <dgm:pt modelId="{81C81192-2A13-4564-9382-92BB1207B586}" type="parTrans" cxnId="{12279F0A-A225-4B32-87A5-6D189F933FDF}">
      <dgm:prSet/>
      <dgm:spPr/>
      <dgm:t>
        <a:bodyPr/>
        <a:lstStyle/>
        <a:p>
          <a:endParaRPr lang="en-US"/>
        </a:p>
      </dgm:t>
    </dgm:pt>
    <dgm:pt modelId="{579D82C5-4C07-441B-9C40-D996A2E60A77}" type="sibTrans" cxnId="{12279F0A-A225-4B32-87A5-6D189F933FDF}">
      <dgm:prSet/>
      <dgm:spPr/>
      <dgm:t>
        <a:bodyPr/>
        <a:lstStyle/>
        <a:p>
          <a:endParaRPr lang="en-US"/>
        </a:p>
      </dgm:t>
    </dgm:pt>
    <dgm:pt modelId="{6136ABD1-E4DF-4A07-A59D-EF467A7822E8}" type="pres">
      <dgm:prSet presAssocID="{B0B3F7DB-3B3F-4E9E-A47C-E5F35663E901}" presName="cycle" presStyleCnt="0">
        <dgm:presLayoutVars>
          <dgm:dir/>
          <dgm:resizeHandles val="exact"/>
        </dgm:presLayoutVars>
      </dgm:prSet>
      <dgm:spPr/>
    </dgm:pt>
    <dgm:pt modelId="{BC9D7F1E-C188-4E17-945B-3CD108D268BE}" type="pres">
      <dgm:prSet presAssocID="{48B1F4DB-1463-43BF-82F1-9FB93CE244DE}" presName="node" presStyleLbl="node1" presStyleIdx="0" presStyleCnt="5">
        <dgm:presLayoutVars>
          <dgm:bulletEnabled val="1"/>
        </dgm:presLayoutVars>
      </dgm:prSet>
      <dgm:spPr/>
    </dgm:pt>
    <dgm:pt modelId="{C5E5778C-EC43-4886-8829-6650F4B9C816}" type="pres">
      <dgm:prSet presAssocID="{48B1F4DB-1463-43BF-82F1-9FB93CE244DE}" presName="spNode" presStyleCnt="0"/>
      <dgm:spPr/>
    </dgm:pt>
    <dgm:pt modelId="{89FBDA90-18AD-436E-AF02-26EB1F40E52E}" type="pres">
      <dgm:prSet presAssocID="{6DA07564-7D84-4631-8FB4-ABE4686B2B22}" presName="sibTrans" presStyleLbl="sibTrans1D1" presStyleIdx="0" presStyleCnt="5"/>
      <dgm:spPr/>
    </dgm:pt>
    <dgm:pt modelId="{9CEB3B90-D572-4321-AE79-51D41C94F259}" type="pres">
      <dgm:prSet presAssocID="{401E1794-B0A5-4335-AD97-E88D9813D6F9}" presName="node" presStyleLbl="node1" presStyleIdx="1" presStyleCnt="5">
        <dgm:presLayoutVars>
          <dgm:bulletEnabled val="1"/>
        </dgm:presLayoutVars>
      </dgm:prSet>
      <dgm:spPr/>
    </dgm:pt>
    <dgm:pt modelId="{42983ACA-9F80-4DCC-A1B4-74C58285031D}" type="pres">
      <dgm:prSet presAssocID="{401E1794-B0A5-4335-AD97-E88D9813D6F9}" presName="spNode" presStyleCnt="0"/>
      <dgm:spPr/>
    </dgm:pt>
    <dgm:pt modelId="{7260E39E-4EBD-480E-AF21-2EABC4293A19}" type="pres">
      <dgm:prSet presAssocID="{18E14451-26AA-4C4B-A558-40EA9B1E015A}" presName="sibTrans" presStyleLbl="sibTrans1D1" presStyleIdx="1" presStyleCnt="5"/>
      <dgm:spPr/>
    </dgm:pt>
    <dgm:pt modelId="{9B4B6C9D-0AC3-414B-A1FD-A8418FF9558F}" type="pres">
      <dgm:prSet presAssocID="{E415B600-1EC8-41AD-A3E6-88209E1FB02E}" presName="node" presStyleLbl="node1" presStyleIdx="2" presStyleCnt="5">
        <dgm:presLayoutVars>
          <dgm:bulletEnabled val="1"/>
        </dgm:presLayoutVars>
      </dgm:prSet>
      <dgm:spPr/>
    </dgm:pt>
    <dgm:pt modelId="{DF554A4C-2E74-45AE-B060-AF4ABA56A39A}" type="pres">
      <dgm:prSet presAssocID="{E415B600-1EC8-41AD-A3E6-88209E1FB02E}" presName="spNode" presStyleCnt="0"/>
      <dgm:spPr/>
    </dgm:pt>
    <dgm:pt modelId="{3AFF85F5-63F6-4412-AAA2-93EDEDC93EA5}" type="pres">
      <dgm:prSet presAssocID="{CC8E44C8-153B-471A-A354-40EC50BB01DA}" presName="sibTrans" presStyleLbl="sibTrans1D1" presStyleIdx="2" presStyleCnt="5"/>
      <dgm:spPr/>
    </dgm:pt>
    <dgm:pt modelId="{9C30EF41-843A-483E-ADA4-F7B7F0B934D3}" type="pres">
      <dgm:prSet presAssocID="{C34B28D1-4EEC-4CB4-B238-C8AEF31F1273}" presName="node" presStyleLbl="node1" presStyleIdx="3" presStyleCnt="5">
        <dgm:presLayoutVars>
          <dgm:bulletEnabled val="1"/>
        </dgm:presLayoutVars>
      </dgm:prSet>
      <dgm:spPr/>
    </dgm:pt>
    <dgm:pt modelId="{A4D37B0E-C089-4D99-B987-B49AF27C2F62}" type="pres">
      <dgm:prSet presAssocID="{C34B28D1-4EEC-4CB4-B238-C8AEF31F1273}" presName="spNode" presStyleCnt="0"/>
      <dgm:spPr/>
    </dgm:pt>
    <dgm:pt modelId="{B0A419B3-27B7-418F-BED3-AD5E942050DF}" type="pres">
      <dgm:prSet presAssocID="{4A0DCB47-E3C2-4F84-A215-7DFC4854F66C}" presName="sibTrans" presStyleLbl="sibTrans1D1" presStyleIdx="3" presStyleCnt="5"/>
      <dgm:spPr/>
    </dgm:pt>
    <dgm:pt modelId="{4C89D8DC-4045-4248-BDE8-CA10DD1AD2DE}" type="pres">
      <dgm:prSet presAssocID="{D17E86A5-D64F-4B36-B777-6CDE0CDA76C3}" presName="node" presStyleLbl="node1" presStyleIdx="4" presStyleCnt="5">
        <dgm:presLayoutVars>
          <dgm:bulletEnabled val="1"/>
        </dgm:presLayoutVars>
      </dgm:prSet>
      <dgm:spPr/>
    </dgm:pt>
    <dgm:pt modelId="{B94AD4CD-EB4A-4C4E-BB10-E65EC2D8D162}" type="pres">
      <dgm:prSet presAssocID="{D17E86A5-D64F-4B36-B777-6CDE0CDA76C3}" presName="spNode" presStyleCnt="0"/>
      <dgm:spPr/>
    </dgm:pt>
    <dgm:pt modelId="{7ADE378F-1EF1-440B-BE9D-1E44A9CEA7CF}" type="pres">
      <dgm:prSet presAssocID="{579D82C5-4C07-441B-9C40-D996A2E60A77}" presName="sibTrans" presStyleLbl="sibTrans1D1" presStyleIdx="4" presStyleCnt="5"/>
      <dgm:spPr/>
    </dgm:pt>
  </dgm:ptLst>
  <dgm:cxnLst>
    <dgm:cxn modelId="{7972BB01-021F-4752-8B5B-F150EBD0BDF0}" type="presOf" srcId="{B0B3F7DB-3B3F-4E9E-A47C-E5F35663E901}" destId="{6136ABD1-E4DF-4A07-A59D-EF467A7822E8}" srcOrd="0" destOrd="0" presId="urn:microsoft.com/office/officeart/2005/8/layout/cycle5"/>
    <dgm:cxn modelId="{12279F0A-A225-4B32-87A5-6D189F933FDF}" srcId="{B0B3F7DB-3B3F-4E9E-A47C-E5F35663E901}" destId="{D17E86A5-D64F-4B36-B777-6CDE0CDA76C3}" srcOrd="4" destOrd="0" parTransId="{81C81192-2A13-4564-9382-92BB1207B586}" sibTransId="{579D82C5-4C07-441B-9C40-D996A2E60A77}"/>
    <dgm:cxn modelId="{17B42F22-C1DE-4884-9ED2-3E8C8ABAFAA5}" srcId="{B0B3F7DB-3B3F-4E9E-A47C-E5F35663E901}" destId="{401E1794-B0A5-4335-AD97-E88D9813D6F9}" srcOrd="1" destOrd="0" parTransId="{EBAB300D-D96C-4AA3-8B50-62CA0D7057C2}" sibTransId="{18E14451-26AA-4C4B-A558-40EA9B1E015A}"/>
    <dgm:cxn modelId="{B7AEB339-319D-4731-AD09-908EFD007B2E}" srcId="{B0B3F7DB-3B3F-4E9E-A47C-E5F35663E901}" destId="{E415B600-1EC8-41AD-A3E6-88209E1FB02E}" srcOrd="2" destOrd="0" parTransId="{2A303FBB-CD5A-40C5-9A04-122C836BBCAF}" sibTransId="{CC8E44C8-153B-471A-A354-40EC50BB01DA}"/>
    <dgm:cxn modelId="{CD14B33C-94AF-40BF-9966-31783964CC90}" type="presOf" srcId="{E415B600-1EC8-41AD-A3E6-88209E1FB02E}" destId="{9B4B6C9D-0AC3-414B-A1FD-A8418FF9558F}" srcOrd="0" destOrd="0" presId="urn:microsoft.com/office/officeart/2005/8/layout/cycle5"/>
    <dgm:cxn modelId="{260BE35F-67A8-4C76-BEE8-3BB8F77A97AD}" type="presOf" srcId="{CC8E44C8-153B-471A-A354-40EC50BB01DA}" destId="{3AFF85F5-63F6-4412-AAA2-93EDEDC93EA5}" srcOrd="0" destOrd="0" presId="urn:microsoft.com/office/officeart/2005/8/layout/cycle5"/>
    <dgm:cxn modelId="{6C064464-F315-4B4E-A8F2-EE2449131EB5}" type="presOf" srcId="{C34B28D1-4EEC-4CB4-B238-C8AEF31F1273}" destId="{9C30EF41-843A-483E-ADA4-F7B7F0B934D3}" srcOrd="0" destOrd="0" presId="urn:microsoft.com/office/officeart/2005/8/layout/cycle5"/>
    <dgm:cxn modelId="{74FCE96B-9C41-4010-B380-21C63F6E7362}" type="presOf" srcId="{48B1F4DB-1463-43BF-82F1-9FB93CE244DE}" destId="{BC9D7F1E-C188-4E17-945B-3CD108D268BE}" srcOrd="0" destOrd="0" presId="urn:microsoft.com/office/officeart/2005/8/layout/cycle5"/>
    <dgm:cxn modelId="{8C479A4C-E1F6-4BF0-B2E8-DBFD006EC555}" type="presOf" srcId="{579D82C5-4C07-441B-9C40-D996A2E60A77}" destId="{7ADE378F-1EF1-440B-BE9D-1E44A9CEA7CF}" srcOrd="0" destOrd="0" presId="urn:microsoft.com/office/officeart/2005/8/layout/cycle5"/>
    <dgm:cxn modelId="{C27E9351-A726-4152-9378-D2C297B6E567}" type="presOf" srcId="{4A0DCB47-E3C2-4F84-A215-7DFC4854F66C}" destId="{B0A419B3-27B7-418F-BED3-AD5E942050DF}" srcOrd="0" destOrd="0" presId="urn:microsoft.com/office/officeart/2005/8/layout/cycle5"/>
    <dgm:cxn modelId="{2238285A-6CDC-4F20-8C6A-0C884E17C058}" srcId="{B0B3F7DB-3B3F-4E9E-A47C-E5F35663E901}" destId="{48B1F4DB-1463-43BF-82F1-9FB93CE244DE}" srcOrd="0" destOrd="0" parTransId="{7FA3BCA1-C55B-4264-967C-C8A652BDA907}" sibTransId="{6DA07564-7D84-4631-8FB4-ABE4686B2B22}"/>
    <dgm:cxn modelId="{49B3745A-6E50-481A-98D7-3434807A63E6}" type="presOf" srcId="{D17E86A5-D64F-4B36-B777-6CDE0CDA76C3}" destId="{4C89D8DC-4045-4248-BDE8-CA10DD1AD2DE}" srcOrd="0" destOrd="0" presId="urn:microsoft.com/office/officeart/2005/8/layout/cycle5"/>
    <dgm:cxn modelId="{80C4F3A9-8BB1-444B-BAC8-D75001A001F8}" srcId="{B0B3F7DB-3B3F-4E9E-A47C-E5F35663E901}" destId="{C34B28D1-4EEC-4CB4-B238-C8AEF31F1273}" srcOrd="3" destOrd="0" parTransId="{ECCA8DAA-2CBF-46B9-9396-BD8CB44355C5}" sibTransId="{4A0DCB47-E3C2-4F84-A215-7DFC4854F66C}"/>
    <dgm:cxn modelId="{78C326AE-FF9A-4E8B-8884-08371AF2CE5C}" type="presOf" srcId="{6DA07564-7D84-4631-8FB4-ABE4686B2B22}" destId="{89FBDA90-18AD-436E-AF02-26EB1F40E52E}" srcOrd="0" destOrd="0" presId="urn:microsoft.com/office/officeart/2005/8/layout/cycle5"/>
    <dgm:cxn modelId="{ACDA7DB0-5C31-4415-B4CA-D8D5B413611B}" type="presOf" srcId="{401E1794-B0A5-4335-AD97-E88D9813D6F9}" destId="{9CEB3B90-D572-4321-AE79-51D41C94F259}" srcOrd="0" destOrd="0" presId="urn:microsoft.com/office/officeart/2005/8/layout/cycle5"/>
    <dgm:cxn modelId="{BA5A7AEB-F110-4F0D-A85C-9800AD900DA0}" type="presOf" srcId="{18E14451-26AA-4C4B-A558-40EA9B1E015A}" destId="{7260E39E-4EBD-480E-AF21-2EABC4293A19}" srcOrd="0" destOrd="0" presId="urn:microsoft.com/office/officeart/2005/8/layout/cycle5"/>
    <dgm:cxn modelId="{5018FA29-5F79-4165-A999-9C2A75872CF0}" type="presParOf" srcId="{6136ABD1-E4DF-4A07-A59D-EF467A7822E8}" destId="{BC9D7F1E-C188-4E17-945B-3CD108D268BE}" srcOrd="0" destOrd="0" presId="urn:microsoft.com/office/officeart/2005/8/layout/cycle5"/>
    <dgm:cxn modelId="{3BEC122A-57D2-492D-88D1-17833984D25B}" type="presParOf" srcId="{6136ABD1-E4DF-4A07-A59D-EF467A7822E8}" destId="{C5E5778C-EC43-4886-8829-6650F4B9C816}" srcOrd="1" destOrd="0" presId="urn:microsoft.com/office/officeart/2005/8/layout/cycle5"/>
    <dgm:cxn modelId="{87C22B2D-B135-4A76-AACA-4026D8B65AEB}" type="presParOf" srcId="{6136ABD1-E4DF-4A07-A59D-EF467A7822E8}" destId="{89FBDA90-18AD-436E-AF02-26EB1F40E52E}" srcOrd="2" destOrd="0" presId="urn:microsoft.com/office/officeart/2005/8/layout/cycle5"/>
    <dgm:cxn modelId="{4D32EFB2-143F-4C57-BCA9-4B52A8D099F2}" type="presParOf" srcId="{6136ABD1-E4DF-4A07-A59D-EF467A7822E8}" destId="{9CEB3B90-D572-4321-AE79-51D41C94F259}" srcOrd="3" destOrd="0" presId="urn:microsoft.com/office/officeart/2005/8/layout/cycle5"/>
    <dgm:cxn modelId="{93503FD8-02C9-4098-98C0-578A4752A103}" type="presParOf" srcId="{6136ABD1-E4DF-4A07-A59D-EF467A7822E8}" destId="{42983ACA-9F80-4DCC-A1B4-74C58285031D}" srcOrd="4" destOrd="0" presId="urn:microsoft.com/office/officeart/2005/8/layout/cycle5"/>
    <dgm:cxn modelId="{E6733621-8196-4623-8CB9-6CBB6498F50C}" type="presParOf" srcId="{6136ABD1-E4DF-4A07-A59D-EF467A7822E8}" destId="{7260E39E-4EBD-480E-AF21-2EABC4293A19}" srcOrd="5" destOrd="0" presId="urn:microsoft.com/office/officeart/2005/8/layout/cycle5"/>
    <dgm:cxn modelId="{553975C8-B0E5-47D1-8103-9E623E2CD0FB}" type="presParOf" srcId="{6136ABD1-E4DF-4A07-A59D-EF467A7822E8}" destId="{9B4B6C9D-0AC3-414B-A1FD-A8418FF9558F}" srcOrd="6" destOrd="0" presId="urn:microsoft.com/office/officeart/2005/8/layout/cycle5"/>
    <dgm:cxn modelId="{7AB313E6-34BF-4FDF-805A-AD3A42EE3CD9}" type="presParOf" srcId="{6136ABD1-E4DF-4A07-A59D-EF467A7822E8}" destId="{DF554A4C-2E74-45AE-B060-AF4ABA56A39A}" srcOrd="7" destOrd="0" presId="urn:microsoft.com/office/officeart/2005/8/layout/cycle5"/>
    <dgm:cxn modelId="{9BD16BA8-AC87-42A3-93A8-24ADC24799DF}" type="presParOf" srcId="{6136ABD1-E4DF-4A07-A59D-EF467A7822E8}" destId="{3AFF85F5-63F6-4412-AAA2-93EDEDC93EA5}" srcOrd="8" destOrd="0" presId="urn:microsoft.com/office/officeart/2005/8/layout/cycle5"/>
    <dgm:cxn modelId="{28C18A05-BE6B-4346-8A02-31091C5774D1}" type="presParOf" srcId="{6136ABD1-E4DF-4A07-A59D-EF467A7822E8}" destId="{9C30EF41-843A-483E-ADA4-F7B7F0B934D3}" srcOrd="9" destOrd="0" presId="urn:microsoft.com/office/officeart/2005/8/layout/cycle5"/>
    <dgm:cxn modelId="{BDB1BA6B-6C81-4DDB-815B-5E56DBD53F61}" type="presParOf" srcId="{6136ABD1-E4DF-4A07-A59D-EF467A7822E8}" destId="{A4D37B0E-C089-4D99-B987-B49AF27C2F62}" srcOrd="10" destOrd="0" presId="urn:microsoft.com/office/officeart/2005/8/layout/cycle5"/>
    <dgm:cxn modelId="{5D30CF66-C9FF-4398-B1AA-B0AFBF0E976C}" type="presParOf" srcId="{6136ABD1-E4DF-4A07-A59D-EF467A7822E8}" destId="{B0A419B3-27B7-418F-BED3-AD5E942050DF}" srcOrd="11" destOrd="0" presId="urn:microsoft.com/office/officeart/2005/8/layout/cycle5"/>
    <dgm:cxn modelId="{C069E926-243B-487D-8A85-F523AC8B7C4D}" type="presParOf" srcId="{6136ABD1-E4DF-4A07-A59D-EF467A7822E8}" destId="{4C89D8DC-4045-4248-BDE8-CA10DD1AD2DE}" srcOrd="12" destOrd="0" presId="urn:microsoft.com/office/officeart/2005/8/layout/cycle5"/>
    <dgm:cxn modelId="{5F8F6C58-F454-4688-B859-83D3B13D1B34}" type="presParOf" srcId="{6136ABD1-E4DF-4A07-A59D-EF467A7822E8}" destId="{B94AD4CD-EB4A-4C4E-BB10-E65EC2D8D162}" srcOrd="13" destOrd="0" presId="urn:microsoft.com/office/officeart/2005/8/layout/cycle5"/>
    <dgm:cxn modelId="{89643195-B6C7-4028-BF6D-2AB78315F16C}" type="presParOf" srcId="{6136ABD1-E4DF-4A07-A59D-EF467A7822E8}" destId="{7ADE378F-1EF1-440B-BE9D-1E44A9CEA7C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D7F1E-C188-4E17-945B-3CD108D268BE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Minute 1 </a:t>
          </a:r>
          <a:r>
            <a:rPr lang="en-US" sz="1100" kern="1200" dirty="0"/>
            <a:t>– Squats, Lunges, Jumps, Split Jumps</a:t>
          </a:r>
        </a:p>
      </dsp:txBody>
      <dsp:txXfrm>
        <a:off x="2422865" y="44730"/>
        <a:ext cx="1250268" cy="783022"/>
      </dsp:txXfrm>
    </dsp:sp>
    <dsp:sp modelId="{89FBDA90-18AD-436E-AF02-26EB1F40E52E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578672" y="220630"/>
              </a:moveTo>
              <a:arcTo wR="1732594" hR="1732594" stAng="17953853" swAng="12108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B3B90-D572-4321-AE79-51D41C94F259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Minute 2 </a:t>
          </a:r>
          <a:r>
            <a:rPr lang="en-US" sz="1100" kern="1200" dirty="0"/>
            <a:t>– Pushups, Mountain Climbers, Planks</a:t>
          </a:r>
        </a:p>
      </dsp:txBody>
      <dsp:txXfrm>
        <a:off x="4070661" y="1241923"/>
        <a:ext cx="1250268" cy="783022"/>
      </dsp:txXfrm>
    </dsp:sp>
    <dsp:sp modelId="{7260E39E-4EBD-480E-AF21-2EABC4293A19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1025" y="1852639"/>
              </a:moveTo>
              <a:arcTo wR="1732594" hR="1732594" stAng="21838381" swAng="13592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B6C9D-0AC3-414B-A1FD-A8418FF9558F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Minute 3 </a:t>
          </a:r>
          <a:r>
            <a:rPr lang="en-US" sz="1100" kern="1200" dirty="0"/>
            <a:t>– Crab Crawls, Bridging, Supine Planks</a:t>
          </a:r>
        </a:p>
      </dsp:txBody>
      <dsp:txXfrm>
        <a:off x="3441259" y="3179023"/>
        <a:ext cx="1250268" cy="783022"/>
      </dsp:txXfrm>
    </dsp:sp>
    <dsp:sp modelId="{3AFF85F5-63F6-4412-AAA2-93EDEDC93EA5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1945042" y="3452114"/>
              </a:moveTo>
              <a:arcTo wR="1732594" hR="1732594" stAng="4977406" swAng="8451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0EF41-843A-483E-ADA4-F7B7F0B934D3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Minute 4 </a:t>
          </a:r>
          <a:r>
            <a:rPr lang="en-US" sz="1100" kern="1200" dirty="0"/>
            <a:t>– Base Switches/Hip- Unders, Rotational Planks</a:t>
          </a:r>
        </a:p>
      </dsp:txBody>
      <dsp:txXfrm>
        <a:off x="1404472" y="3179023"/>
        <a:ext cx="1250268" cy="783022"/>
      </dsp:txXfrm>
    </dsp:sp>
    <dsp:sp modelId="{B0A419B3-27B7-418F-BED3-AD5E942050DF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183747" y="2509097"/>
              </a:moveTo>
              <a:arcTo wR="1732594" hR="1732594" stAng="9202406" swAng="13592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9D8DC-4045-4248-BDE8-CA10DD1AD2DE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Minute 5 </a:t>
          </a:r>
          <a:r>
            <a:rPr lang="en-US" sz="1100" kern="1200" dirty="0"/>
            <a:t>– Up Downs, Burpee v2.0, Squat Thrusts</a:t>
          </a:r>
        </a:p>
      </dsp:txBody>
      <dsp:txXfrm>
        <a:off x="775070" y="1241923"/>
        <a:ext cx="1250268" cy="783022"/>
      </dsp:txXfrm>
    </dsp:sp>
    <dsp:sp modelId="{7ADE378F-1EF1-440B-BE9D-1E44A9CEA7CF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416846" y="605345"/>
              </a:moveTo>
              <a:arcTo wR="1732594" hR="1732594" stAng="13235271" swAng="12108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4D607-F13C-43B9-A6CB-4F0F72DDB803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6E6E2-BC84-4398-8AE4-0CF3425C4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3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A22AA-469C-4324-9842-444C2E3110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8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ED665-57F9-4816-88E9-132B7646A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4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78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8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2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37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02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00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93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0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2326898-DA2E-4F03-8630-B2EF5FB973FA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FB8F01-2D14-440F-823E-72D92CBBB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48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CA23-7DF0-431C-A8F2-6187D3C6DE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0CEE-8F52-4D55-9134-A34350849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1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Landscape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752600"/>
            <a:ext cx="6278033" cy="4403725"/>
          </a:xfrm>
        </p:spPr>
      </p:pic>
    </p:spTree>
    <p:extLst>
      <p:ext uri="{BB962C8B-B14F-4D97-AF65-F5344CB8AC3E}">
        <p14:creationId xmlns:p14="http://schemas.microsoft.com/office/powerpoint/2010/main" val="101603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80" y="1816894"/>
            <a:ext cx="5573520" cy="418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621" y="1160278"/>
            <a:ext cx="692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white"/>
                </a:solidFill>
              </a:rPr>
              <a:t>“The shorter your sleep, the shorter your life.”</a:t>
            </a:r>
          </a:p>
          <a:p>
            <a:pPr algn="r"/>
            <a:r>
              <a:rPr lang="en-US" sz="2100" i="1" dirty="0">
                <a:solidFill>
                  <a:prstClr val="white"/>
                </a:solidFill>
              </a:rPr>
              <a:t>- Dr. Matthew Walker</a:t>
            </a:r>
          </a:p>
        </p:txBody>
      </p:sp>
    </p:spTree>
    <p:extLst>
      <p:ext uri="{BB962C8B-B14F-4D97-AF65-F5344CB8AC3E}">
        <p14:creationId xmlns:p14="http://schemas.microsoft.com/office/powerpoint/2010/main" val="226578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22A8-9BF8-42F2-AC8B-0F914BEFFB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Dr. Metta Singh – Henry Ford Sleep Center</a:t>
            </a:r>
            <a:br>
              <a:rPr lang="en-US" sz="48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B9ABE-1E85-4D2C-9DAC-44DA36013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“You cannot talk about mental health without sleep having a seat at the table.”</a:t>
            </a:r>
          </a:p>
        </p:txBody>
      </p:sp>
    </p:spTree>
    <p:extLst>
      <p:ext uri="{BB962C8B-B14F-4D97-AF65-F5344CB8AC3E}">
        <p14:creationId xmlns:p14="http://schemas.microsoft.com/office/powerpoint/2010/main" val="316172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Performance Domains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Cognitive</a:t>
            </a:r>
          </a:p>
          <a:p>
            <a:endParaRPr lang="en-US" dirty="0"/>
          </a:p>
          <a:p>
            <a:r>
              <a:rPr lang="en-US" dirty="0"/>
              <a:t>Physical</a:t>
            </a:r>
          </a:p>
          <a:p>
            <a:endParaRPr lang="en-US" dirty="0"/>
          </a:p>
          <a:p>
            <a:r>
              <a:rPr lang="en-US" dirty="0"/>
              <a:t>Social</a:t>
            </a:r>
          </a:p>
          <a:p>
            <a:endParaRPr lang="en-US" dirty="0"/>
          </a:p>
          <a:p>
            <a:r>
              <a:rPr lang="en-US" dirty="0"/>
              <a:t>Emotional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0"/>
            <a:ext cx="18859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57400"/>
            <a:ext cx="1866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8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03" y="961723"/>
            <a:ext cx="6337731" cy="4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1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NBA Basketball Player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6905" y="3048000"/>
            <a:ext cx="3278188" cy="2544763"/>
          </a:xfrm>
        </p:spPr>
        <p:txBody>
          <a:bodyPr/>
          <a:lstStyle/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1524000" y="16002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17526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1730644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8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334000" y="1600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lus 14"/>
          <p:cNvSpPr/>
          <p:nvPr/>
        </p:nvSpPr>
        <p:spPr>
          <a:xfrm>
            <a:off x="5119116" y="3753358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lus 15"/>
          <p:cNvSpPr/>
          <p:nvPr/>
        </p:nvSpPr>
        <p:spPr>
          <a:xfrm>
            <a:off x="1309116" y="3753358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35052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12% minutes played</a:t>
            </a:r>
          </a:p>
          <a:p>
            <a:endParaRPr lang="en-US" dirty="0"/>
          </a:p>
          <a:p>
            <a:r>
              <a:rPr lang="en-US" dirty="0"/>
              <a:t>29% points/min</a:t>
            </a:r>
          </a:p>
          <a:p>
            <a:endParaRPr lang="en-US" dirty="0"/>
          </a:p>
          <a:p>
            <a:r>
              <a:rPr lang="en-US" dirty="0"/>
              <a:t>2%  3 point %</a:t>
            </a:r>
          </a:p>
          <a:p>
            <a:endParaRPr lang="en-US" dirty="0"/>
          </a:p>
          <a:p>
            <a:r>
              <a:rPr lang="en-US" dirty="0"/>
              <a:t>9% free throw 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753358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37% turnovers</a:t>
            </a:r>
          </a:p>
          <a:p>
            <a:endParaRPr lang="en-US" dirty="0"/>
          </a:p>
          <a:p>
            <a:r>
              <a:rPr lang="en-US" dirty="0"/>
              <a:t>45% fouls committed</a:t>
            </a:r>
          </a:p>
        </p:txBody>
      </p:sp>
    </p:spTree>
    <p:extLst>
      <p:ext uri="{BB962C8B-B14F-4D97-AF65-F5344CB8AC3E}">
        <p14:creationId xmlns:p14="http://schemas.microsoft.com/office/powerpoint/2010/main" val="313861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091" y="1178719"/>
            <a:ext cx="6946931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11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natural killer ce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6"/>
          <a:stretch>
            <a:fillRect/>
          </a:stretch>
        </p:blipFill>
        <p:spPr bwMode="auto">
          <a:xfrm>
            <a:off x="2210418" y="857250"/>
            <a:ext cx="5550739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natural killer ce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8" r="41278"/>
          <a:stretch>
            <a:fillRect/>
          </a:stretch>
        </p:blipFill>
        <p:spPr bwMode="auto">
          <a:xfrm>
            <a:off x="1191" y="5311197"/>
            <a:ext cx="2285405" cy="6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690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rticle.images.consumerreports.org/prod/content/dam/special-graphics/Sleep-Stats_lge_we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3400"/>
            <a:ext cx="5257619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1" y="1981644"/>
            <a:ext cx="3153439" cy="26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0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76399"/>
              </p:ext>
            </p:extLst>
          </p:nvPr>
        </p:nvGraphicFramePr>
        <p:xfrm>
          <a:off x="609600" y="838200"/>
          <a:ext cx="8060248" cy="508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0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12 Tips to Sleep Better (from </a:t>
                      </a:r>
                      <a:r>
                        <a:rPr lang="en-US" sz="2400" i="1" dirty="0">
                          <a:latin typeface="Times New Roman" pitchFamily="18" charset="0"/>
                          <a:cs typeface="Times New Roman" pitchFamily="18" charset="0"/>
                        </a:rPr>
                        <a:t>Why We Sleep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1. Commit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and stick to a sleep schedule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2. Exercise daily,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but not too close to bed time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3. Avoid caffeine and nicotine</a:t>
                      </a: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4. Avoid excessive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alcohol consumption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5. Avoid large meals close to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bed time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6. Avoid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medications that delay or disrupt sleep patterns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7. Don’t take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naps after 3:00 p.m.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8. Downshift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mentally before bed time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20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9. Hot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shower/bath before bed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597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10. Engineer your sleep environment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(dark, cool, quiet, comfortable and gadget-free)</a:t>
                      </a:r>
                    </a:p>
                    <a:p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11. Get regular sunlight exposure to anchor your circadian clock)</a:t>
                      </a:r>
                    </a:p>
                    <a:p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12. Don’t lie in bed awake for more than 20 minutes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8" marR="68598" marT="34299" marB="3429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05503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322C-FBF4-44E0-BFB0-76F03AD8E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0" y="533400"/>
            <a:ext cx="8229600" cy="1752600"/>
          </a:xfrm>
        </p:spPr>
        <p:txBody>
          <a:bodyPr/>
          <a:lstStyle/>
          <a:p>
            <a:r>
              <a:rPr lang="en-US" dirty="0"/>
              <a:t>Matthew Zanis  </a:t>
            </a:r>
            <a:br>
              <a:rPr lang="en-US" dirty="0"/>
            </a:br>
            <a:r>
              <a:rPr lang="en-US" dirty="0"/>
              <a:t>Physical Therapist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353C8-9AB1-485E-A53F-E143E22F7D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“The breath is the king/queen of the brain</a:t>
            </a:r>
          </a:p>
          <a:p>
            <a:r>
              <a:rPr lang="en-US" dirty="0"/>
              <a:t>The brain is the king/queen of the body.”</a:t>
            </a:r>
          </a:p>
        </p:txBody>
      </p:sp>
    </p:spTree>
    <p:extLst>
      <p:ext uri="{BB962C8B-B14F-4D97-AF65-F5344CB8AC3E}">
        <p14:creationId xmlns:p14="http://schemas.microsoft.com/office/powerpoint/2010/main" val="329881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229600" cy="1295400"/>
          </a:xfrm>
        </p:spPr>
        <p:txBody>
          <a:bodyPr/>
          <a:lstStyle/>
          <a:p>
            <a:r>
              <a:rPr lang="en-US" dirty="0"/>
              <a:t>MY Passion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33B37-B2F0-4C4D-8D06-28A83BF51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90889"/>
            <a:ext cx="3429000" cy="2329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327462-856B-4593-8F8E-94312FA9A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572000"/>
            <a:ext cx="3886200" cy="1999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A496B-767D-472E-AA9F-88DD20CA2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83" y="1885527"/>
            <a:ext cx="3733800" cy="23295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Weakness or Weapon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09800"/>
            <a:ext cx="6400800" cy="3588448"/>
          </a:xfrm>
        </p:spPr>
      </p:pic>
    </p:spTree>
    <p:extLst>
      <p:ext uri="{BB962C8B-B14F-4D97-AF65-F5344CB8AC3E}">
        <p14:creationId xmlns:p14="http://schemas.microsoft.com/office/powerpoint/2010/main" val="320833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dirty="0"/>
              <a:t>Reduction Business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377825" y="1770681"/>
            <a:ext cx="4041775" cy="75088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70681"/>
            <a:ext cx="4717988" cy="3715719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 noGrp="1"/>
          </p:cNvSpPr>
          <p:nvPr>
            <p:ph sz="quarter" idx="4"/>
          </p:nvPr>
        </p:nvSpPr>
        <p:spPr>
          <a:xfrm>
            <a:off x="410113" y="2362200"/>
            <a:ext cx="4041775" cy="43735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Eat to Train!</a:t>
            </a:r>
          </a:p>
          <a:p>
            <a:endParaRPr lang="en-US" dirty="0"/>
          </a:p>
          <a:p>
            <a:r>
              <a:rPr lang="en-US" dirty="0"/>
              <a:t>Be that Farmer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 2"/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Limiting Factor #1 – </a:t>
            </a:r>
            <a:r>
              <a:rPr lang="en-US" b="1" dirty="0"/>
              <a:t>Food Choices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5354" y="2057400"/>
            <a:ext cx="5256847" cy="34290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Too many processed foods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Not enough nutrient-dense, minimally-processed foods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Not meeting basic nutrient needs (macro- &amp; micro-)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Dehydration/poor beverage choices</a:t>
            </a:r>
          </a:p>
        </p:txBody>
      </p:sp>
      <p:pic>
        <p:nvPicPr>
          <p:cNvPr id="2050" name="Picture 2" descr="Image result for traffic l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50939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2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Threat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0" y="1600200"/>
            <a:ext cx="5241400" cy="4708525"/>
          </a:xfrm>
        </p:spPr>
      </p:pic>
    </p:spTree>
    <p:extLst>
      <p:ext uri="{BB962C8B-B14F-4D97-AF65-F5344CB8AC3E}">
        <p14:creationId xmlns:p14="http://schemas.microsoft.com/office/powerpoint/2010/main" val="84627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666999"/>
            <a:ext cx="2805998" cy="18954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75021"/>
            <a:ext cx="2362200" cy="1895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3" y="2667000"/>
            <a:ext cx="23717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12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209800" cy="2438400"/>
          </a:xfrm>
        </p:spPr>
      </p:pic>
      <p:sp>
        <p:nvSpPr>
          <p:cNvPr id="7" name="TextBox 6"/>
          <p:cNvSpPr txBox="1"/>
          <p:nvPr/>
        </p:nvSpPr>
        <p:spPr>
          <a:xfrm>
            <a:off x="2590800" y="29718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40% loss of strength</a:t>
            </a:r>
          </a:p>
          <a:p>
            <a:endParaRPr lang="en-US" sz="2800" dirty="0"/>
          </a:p>
          <a:p>
            <a:r>
              <a:rPr lang="en-US" sz="2800" dirty="0"/>
              <a:t>50% loss of glycogen</a:t>
            </a:r>
          </a:p>
          <a:p>
            <a:endParaRPr lang="en-US" sz="2800" dirty="0"/>
          </a:p>
          <a:p>
            <a:r>
              <a:rPr lang="en-US" sz="2800" dirty="0"/>
              <a:t>70% loss of Human Growth Hormone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F0AF0-BD8D-423C-A3A4-B3C7B3097D58}"/>
              </a:ext>
            </a:extLst>
          </p:cNvPr>
          <p:cNvSpPr txBox="1"/>
          <p:nvPr/>
        </p:nvSpPr>
        <p:spPr>
          <a:xfrm>
            <a:off x="3200400" y="1600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 Next Day! </a:t>
            </a:r>
          </a:p>
        </p:txBody>
      </p:sp>
      <p:pic>
        <p:nvPicPr>
          <p:cNvPr id="6" name="Picture 5" descr="A bottle of alcohol&#10;&#10;Description automatically generated with low confidence">
            <a:extLst>
              <a:ext uri="{FF2B5EF4-FFF2-40B4-BE49-F238E27FC236}">
                <a16:creationId xmlns:a16="http://schemas.microsoft.com/office/drawing/2014/main" id="{635B767F-7CDA-4AD4-9EEF-37362A89B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6200"/>
            <a:ext cx="186951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3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0C28-7A6D-4545-9E92-89BAA751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Fueling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53B4F-2C01-431D-BE8F-431FA6799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/>
              <a:t>Precisionnutrition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Amount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Type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1415EC-EDA9-4364-9C72-369043D2B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5480"/>
            <a:ext cx="39433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3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common nutrient deficiencies">
            <a:extLst>
              <a:ext uri="{FF2B5EF4-FFF2-40B4-BE49-F238E27FC236}">
                <a16:creationId xmlns:a16="http://schemas.microsoft.com/office/drawing/2014/main" id="{317F7561-BED7-441F-B5D1-432DEE92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172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07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76199"/>
            <a:ext cx="6439878" cy="67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81"/>
          <a:stretch/>
        </p:blipFill>
        <p:spPr>
          <a:xfrm>
            <a:off x="685800" y="304800"/>
            <a:ext cx="795776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6CA7-463C-406E-88F9-425F79F5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NOTHING ELSE MATTERS</a:t>
            </a:r>
          </a:p>
        </p:txBody>
      </p:sp>
      <p:pic>
        <p:nvPicPr>
          <p:cNvPr id="5" name="Content Placeholder 4" descr="A family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47709D7-0F7F-443E-A269-A8A0BA4F4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74837"/>
            <a:ext cx="3200400" cy="4708525"/>
          </a:xfrm>
        </p:spPr>
      </p:pic>
    </p:spTree>
    <p:extLst>
      <p:ext uri="{BB962C8B-B14F-4D97-AF65-F5344CB8AC3E}">
        <p14:creationId xmlns:p14="http://schemas.microsoft.com/office/powerpoint/2010/main" val="18722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oothie station.jpg"/>
          <p:cNvPicPr>
            <a:picLocks noChangeAspect="1"/>
          </p:cNvPicPr>
          <p:nvPr/>
        </p:nvPicPr>
        <p:blipFill rotWithShape="1">
          <a:blip r:embed="rId2" cstate="print"/>
          <a:srcRect l="13333" t="37778" b="-1"/>
          <a:stretch/>
        </p:blipFill>
        <p:spPr>
          <a:xfrm>
            <a:off x="1371599" y="254652"/>
            <a:ext cx="6579733" cy="62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8AF7-7E3A-48A6-823E-450F899DB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6200"/>
            <a:ext cx="8229600" cy="1447800"/>
          </a:xfrm>
        </p:spPr>
        <p:txBody>
          <a:bodyPr/>
          <a:lstStyle/>
          <a:p>
            <a:r>
              <a:rPr lang="en-US" dirty="0"/>
              <a:t>My Immune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5D31D-AAFF-45A7-9C83-6B5D2FB42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705600" cy="17526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Spinach</a:t>
            </a:r>
          </a:p>
          <a:p>
            <a:r>
              <a:rPr lang="en-US" sz="9600" dirty="0"/>
              <a:t>½ banana</a:t>
            </a:r>
          </a:p>
          <a:p>
            <a:r>
              <a:rPr lang="en-US" sz="9600" dirty="0"/>
              <a:t>½ avocado</a:t>
            </a:r>
          </a:p>
          <a:p>
            <a:r>
              <a:rPr lang="en-US" sz="9600" dirty="0"/>
              <a:t>MaraNatha PB</a:t>
            </a:r>
          </a:p>
          <a:p>
            <a:r>
              <a:rPr lang="en-US" sz="9600" dirty="0"/>
              <a:t>blueberries/blackberries/strawberries/cherries</a:t>
            </a:r>
          </a:p>
          <a:p>
            <a:r>
              <a:rPr lang="en-US" sz="9600" dirty="0"/>
              <a:t>Muscle Milk Powder ½ scoop (NSF)</a:t>
            </a:r>
          </a:p>
          <a:p>
            <a:r>
              <a:rPr lang="en-US" sz="9600" dirty="0"/>
              <a:t>Ice/Milk</a:t>
            </a:r>
          </a:p>
          <a:p>
            <a:r>
              <a:rPr lang="en-US" sz="9600" dirty="0"/>
              <a:t>Honey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8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81200"/>
            <a:ext cx="2822972" cy="37639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752600"/>
            <a:ext cx="3429000" cy="1832271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9" y="3810000"/>
            <a:ext cx="3445042" cy="20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51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Learn From The Best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13657"/>
            <a:ext cx="2589508" cy="1914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0900"/>
            <a:ext cx="2514600" cy="2081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15" y="1209675"/>
            <a:ext cx="2900927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42" y="3124200"/>
            <a:ext cx="2847975" cy="1496702"/>
          </a:xfrm>
          <a:prstGeom prst="rect">
            <a:avLst/>
          </a:prstGeom>
        </p:spPr>
      </p:pic>
      <p:pic>
        <p:nvPicPr>
          <p:cNvPr id="9" name="Picture 8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BA85C46-832D-4D0C-9761-445245942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3" y="4739487"/>
            <a:ext cx="2900927" cy="19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3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8305-44F0-41EE-97F0-34C3B922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Survive not Thrive</a:t>
            </a:r>
          </a:p>
        </p:txBody>
      </p:sp>
      <p:pic>
        <p:nvPicPr>
          <p:cNvPr id="4" name="Barefoot Heel Strike Running with Force - Close-Up">
            <a:hlinkClick r:id="" action="ppaction://media"/>
            <a:extLst>
              <a:ext uri="{FF2B5EF4-FFF2-40B4-BE49-F238E27FC236}">
                <a16:creationId xmlns:a16="http://schemas.microsoft.com/office/drawing/2014/main" id="{037F277F-4038-4B48-AE3D-C475AD7A3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7108825" cy="43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yton &amp; 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38100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096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Construction										Destruction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3600"/>
            <a:ext cx="3531703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1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Simulation Trap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Principles not Preferences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Monkey See – Monkey Do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Embrace the Pain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Something is better than Nothing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Reality – Synergistic Relationship in all Fitness Modalities</a:t>
            </a:r>
          </a:p>
        </p:txBody>
      </p:sp>
      <p:pic>
        <p:nvPicPr>
          <p:cNvPr id="6148" name="Picture 4" descr="FIS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209800"/>
            <a:ext cx="4038600" cy="2686050"/>
          </a:xfrm>
          <a:noFill/>
        </p:spPr>
      </p:pic>
    </p:spTree>
    <p:extLst>
      <p:ext uri="{BB962C8B-B14F-4D97-AF65-F5344CB8AC3E}">
        <p14:creationId xmlns:p14="http://schemas.microsoft.com/office/powerpoint/2010/main" val="75471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Abouttobehurt.com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23009"/>
            <a:ext cx="8229600" cy="4709160"/>
          </a:xfrm>
        </p:spPr>
        <p:txBody>
          <a:bodyPr/>
          <a:lstStyle/>
          <a:p>
            <a:r>
              <a:rPr lang="en-US" dirty="0"/>
              <a:t>Lose Ankle Mobility = knee pain</a:t>
            </a:r>
          </a:p>
          <a:p>
            <a:endParaRPr lang="en-US" dirty="0"/>
          </a:p>
          <a:p>
            <a:r>
              <a:rPr lang="en-US" dirty="0"/>
              <a:t>Hip Mobility = low back pain</a:t>
            </a:r>
          </a:p>
          <a:p>
            <a:pPr marL="137160" indent="0">
              <a:buNone/>
            </a:pPr>
            <a:endParaRPr lang="en-US" dirty="0"/>
          </a:p>
          <a:p>
            <a:r>
              <a:rPr lang="en-US" dirty="0"/>
              <a:t>Thoracic Mobility = neck/shoulder/low back pain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30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Assess, not Guess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33600"/>
            <a:ext cx="5410200" cy="3886199"/>
          </a:xfrm>
        </p:spPr>
      </p:pic>
    </p:spTree>
    <p:extLst>
      <p:ext uri="{BB962C8B-B14F-4D97-AF65-F5344CB8AC3E}">
        <p14:creationId xmlns:p14="http://schemas.microsoft.com/office/powerpoint/2010/main" val="49776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1985-4E14-4001-B3A3-BD1BB6665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533400"/>
            <a:ext cx="8229600" cy="1828800"/>
          </a:xfrm>
        </p:spPr>
        <p:txBody>
          <a:bodyPr/>
          <a:lstStyle/>
          <a:p>
            <a:r>
              <a:rPr lang="en-US" dirty="0"/>
              <a:t>Dr. Stuart McGill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B69B1-EEF3-4372-9D87-A575CC43BF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“The most successful programs appear to emphasize trunk stabilization through exercises with a neutral spine while stressing mobility of the hips.”</a:t>
            </a:r>
          </a:p>
        </p:txBody>
      </p:sp>
    </p:spTree>
    <p:extLst>
      <p:ext uri="{BB962C8B-B14F-4D97-AF65-F5344CB8AC3E}">
        <p14:creationId xmlns:p14="http://schemas.microsoft.com/office/powerpoint/2010/main" val="353112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will always be about who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05000"/>
            <a:ext cx="4708525" cy="4350279"/>
          </a:xfrm>
        </p:spPr>
      </p:pic>
    </p:spTree>
    <p:extLst>
      <p:ext uri="{BB962C8B-B14F-4D97-AF65-F5344CB8AC3E}">
        <p14:creationId xmlns:p14="http://schemas.microsoft.com/office/powerpoint/2010/main" val="1243739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Goals for the Tactical Athlete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Adaptable, not adapted</a:t>
            </a:r>
          </a:p>
          <a:p>
            <a:r>
              <a:rPr lang="en-US" dirty="0"/>
              <a:t>Resilient &amp; Durable</a:t>
            </a:r>
          </a:p>
          <a:p>
            <a:r>
              <a:rPr lang="en-US" dirty="0"/>
              <a:t>Confident &amp; Creative</a:t>
            </a:r>
          </a:p>
          <a:p>
            <a:r>
              <a:rPr lang="en-US" dirty="0"/>
              <a:t>Educated in Self Care (short/long term)</a:t>
            </a:r>
          </a:p>
          <a:p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1054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“Never let your physical conditioning be the reason for defeat”     Dan Gable</a:t>
            </a:r>
          </a:p>
        </p:txBody>
      </p:sp>
    </p:spTree>
    <p:extLst>
      <p:ext uri="{BB962C8B-B14F-4D97-AF65-F5344CB8AC3E}">
        <p14:creationId xmlns:p14="http://schemas.microsoft.com/office/powerpoint/2010/main" val="1659002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Principles, Not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Movements, not muscles</a:t>
            </a:r>
          </a:p>
          <a:p>
            <a:r>
              <a:rPr lang="en-US" dirty="0"/>
              <a:t>Quality then capacity</a:t>
            </a:r>
          </a:p>
          <a:p>
            <a:r>
              <a:rPr lang="en-US" dirty="0"/>
              <a:t>Gravity is undefeated</a:t>
            </a:r>
          </a:p>
          <a:p>
            <a:r>
              <a:rPr lang="en-US" dirty="0"/>
              <a:t>Inside out</a:t>
            </a:r>
          </a:p>
          <a:p>
            <a:r>
              <a:rPr lang="en-US" dirty="0"/>
              <a:t>Progression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90718"/>
            <a:ext cx="28575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5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/>
              <a:t>Mobility/Stability</a:t>
            </a:r>
          </a:p>
          <a:p>
            <a:r>
              <a:rPr lang="en-US" dirty="0"/>
              <a:t>Rotation</a:t>
            </a:r>
          </a:p>
          <a:p>
            <a:r>
              <a:rPr lang="en-US" dirty="0"/>
              <a:t>Changing Levels</a:t>
            </a:r>
          </a:p>
          <a:p>
            <a:r>
              <a:rPr lang="en-US" dirty="0"/>
              <a:t>Pull/Push </a:t>
            </a:r>
          </a:p>
        </p:txBody>
      </p:sp>
      <p:pic>
        <p:nvPicPr>
          <p:cNvPr id="4" name="Content Placeholder 8" descr="IMG_0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588168"/>
            <a:ext cx="2813464" cy="1540042"/>
          </a:xfrm>
          <a:prstGeom prst="rect">
            <a:avLst/>
          </a:prstGeom>
        </p:spPr>
      </p:pic>
      <p:pic>
        <p:nvPicPr>
          <p:cNvPr id="5" name="Content Placeholder 10" descr="IMG_0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298740"/>
            <a:ext cx="2116727" cy="1630680"/>
          </a:xfrm>
          <a:prstGeom prst="rect">
            <a:avLst/>
          </a:prstGeom>
        </p:spPr>
      </p:pic>
      <p:pic>
        <p:nvPicPr>
          <p:cNvPr id="6" name="Picture 11" descr="IMG_11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22" y="5162508"/>
            <a:ext cx="1865481" cy="131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272278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265692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Assistant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4495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 Assistant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6019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</a:t>
            </a:r>
          </a:p>
        </p:txBody>
      </p:sp>
    </p:spTree>
    <p:extLst>
      <p:ext uri="{BB962C8B-B14F-4D97-AF65-F5344CB8AC3E}">
        <p14:creationId xmlns:p14="http://schemas.microsoft.com/office/powerpoint/2010/main" val="180369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14600"/>
            <a:ext cx="2514600" cy="2949840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Unbreakable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69" y="2514600"/>
            <a:ext cx="2419350" cy="2949840"/>
          </a:xfrm>
          <a:prstGeom prst="rect">
            <a:avLst/>
          </a:prstGeom>
        </p:spPr>
      </p:pic>
      <p:pic>
        <p:nvPicPr>
          <p:cNvPr id="5" name="Content Placeholder 4" descr="A fan on a wood floor&#10;&#10;Description automatically generated with medium confidence">
            <a:extLst>
              <a:ext uri="{FF2B5EF4-FFF2-40B4-BE49-F238E27FC236}">
                <a16:creationId xmlns:a16="http://schemas.microsoft.com/office/drawing/2014/main" id="{0F050680-30C5-4802-BD3E-C820DF46760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80" y="2922720"/>
            <a:ext cx="2949840" cy="2133600"/>
          </a:xfrm>
        </p:spPr>
      </p:pic>
    </p:spTree>
    <p:extLst>
      <p:ext uri="{BB962C8B-B14F-4D97-AF65-F5344CB8AC3E}">
        <p14:creationId xmlns:p14="http://schemas.microsoft.com/office/powerpoint/2010/main" val="4259016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D6CE-5796-406C-9C6B-19A1E37C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76200"/>
            <a:ext cx="8229600" cy="1828800"/>
          </a:xfrm>
        </p:spPr>
        <p:txBody>
          <a:bodyPr/>
          <a:lstStyle/>
          <a:p>
            <a:r>
              <a:rPr lang="en-US" dirty="0"/>
              <a:t>NO VACCINATION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6D8A5-BD55-4278-8D7B-F83DEE321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300" y="1733550"/>
            <a:ext cx="3581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48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86C1-E8F9-4FDF-94DF-7ED9FDA3A6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Kettlebell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98D1-F2B2-4932-AE00-2C8CD1DFCC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Goblet Squat  50% = 20 reps</a:t>
            </a:r>
          </a:p>
          <a:p>
            <a:r>
              <a:rPr lang="en-US" dirty="0"/>
              <a:t>Farmer Carry  75%/2 = 2min Walk</a:t>
            </a:r>
          </a:p>
        </p:txBody>
      </p:sp>
    </p:spTree>
    <p:extLst>
      <p:ext uri="{BB962C8B-B14F-4D97-AF65-F5344CB8AC3E}">
        <p14:creationId xmlns:p14="http://schemas.microsoft.com/office/powerpoint/2010/main" val="1890227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Stir the Pot</a:t>
            </a:r>
          </a:p>
          <a:p>
            <a:r>
              <a:rPr lang="en-US" dirty="0"/>
              <a:t>Band Punch</a:t>
            </a:r>
          </a:p>
          <a:p>
            <a:r>
              <a:rPr lang="en-US" dirty="0"/>
              <a:t>Vertical Core</a:t>
            </a:r>
          </a:p>
          <a:p>
            <a:r>
              <a:rPr lang="en-US" dirty="0"/>
              <a:t>Crawl/Carry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11824"/>
            <a:ext cx="215900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63" y="1611824"/>
            <a:ext cx="2122837" cy="16192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Stone Wall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98018"/>
            <a:ext cx="203835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85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Minimum Dose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Carry</a:t>
            </a:r>
          </a:p>
          <a:p>
            <a:r>
              <a:rPr lang="en-US" dirty="0"/>
              <a:t>Lift</a:t>
            </a:r>
          </a:p>
          <a:p>
            <a:r>
              <a:rPr lang="en-US" dirty="0"/>
              <a:t>Pull</a:t>
            </a:r>
          </a:p>
          <a:p>
            <a:r>
              <a:rPr lang="en-US" dirty="0"/>
              <a:t>Lunge/Hinge</a:t>
            </a:r>
          </a:p>
          <a:p>
            <a:r>
              <a:rPr lang="en-US" dirty="0"/>
              <a:t>Throw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28800"/>
            <a:ext cx="2857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0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Re-Start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471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3x20 seconds, recover 2 min = 10 minute commitment (2 min warm-up, 3 min cool-down)		McMaster Univ. 2014</a:t>
            </a:r>
          </a:p>
          <a:p>
            <a:endParaRPr lang="en-US" dirty="0"/>
          </a:p>
          <a:p>
            <a:r>
              <a:rPr lang="en-US" dirty="0"/>
              <a:t>Wingate Test – 30 sec, 4-6 reps = 3xWeek	</a:t>
            </a:r>
          </a:p>
          <a:p>
            <a:pPr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  <a:p>
            <a:r>
              <a:rPr lang="en-US" dirty="0"/>
              <a:t>30/20/10 – 5:00 w/ 2” recovery</a:t>
            </a:r>
          </a:p>
          <a:p>
            <a:pPr lvl="1"/>
            <a:r>
              <a:rPr lang="en-US" dirty="0"/>
              <a:t>Easy/Moderate/HARD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6" descr="thCARJ6L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152400"/>
            <a:ext cx="1879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9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6460880"/>
              </p:ext>
            </p:extLst>
          </p:nvPr>
        </p:nvGraphicFramePr>
        <p:xfrm>
          <a:off x="2809875" y="14366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5807" y="1789906"/>
            <a:ext cx="2800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Five minutes per round, or 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One minute recovery between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Three rounds total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Total Time – 17:00</a:t>
            </a:r>
          </a:p>
          <a:p>
            <a:endParaRPr lang="en-US" sz="2100" dirty="0"/>
          </a:p>
          <a:p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229" r="5690"/>
          <a:stretch/>
        </p:blipFill>
        <p:spPr>
          <a:xfrm>
            <a:off x="4921397" y="2778918"/>
            <a:ext cx="1872957" cy="1264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28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Spirit World</a:t>
            </a:r>
          </a:p>
        </p:txBody>
      </p:sp>
    </p:spTree>
    <p:extLst>
      <p:ext uri="{BB962C8B-B14F-4D97-AF65-F5344CB8AC3E}">
        <p14:creationId xmlns:p14="http://schemas.microsoft.com/office/powerpoint/2010/main" val="426982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3465-9651-4124-A036-833029F83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-228600"/>
            <a:ext cx="8229600" cy="1828800"/>
          </a:xfrm>
        </p:spPr>
        <p:txBody>
          <a:bodyPr/>
          <a:lstStyle/>
          <a:p>
            <a:r>
              <a:rPr lang="en-US" dirty="0"/>
              <a:t>Our CORPSMAN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61025376-2B13-4920-80B7-7DD8676A9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7450" y="2324100"/>
            <a:ext cx="37719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1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E247-37D2-4438-91EB-BBD1A3349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828800"/>
          </a:xfrm>
        </p:spPr>
        <p:txBody>
          <a:bodyPr/>
          <a:lstStyle/>
          <a:p>
            <a:r>
              <a:rPr lang="en-US" dirty="0"/>
              <a:t>Remember this…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4378F-C8E8-4844-BB58-3E955AC67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we inherit loads the gun, what we choose pulls the trigger</a:t>
            </a:r>
          </a:p>
        </p:txBody>
      </p:sp>
    </p:spTree>
    <p:extLst>
      <p:ext uri="{BB962C8B-B14F-4D97-AF65-F5344CB8AC3E}">
        <p14:creationId xmlns:p14="http://schemas.microsoft.com/office/powerpoint/2010/main" val="1381020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133D-0142-4148-8EF3-E5D724185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229600" cy="1828800"/>
          </a:xfrm>
        </p:spPr>
        <p:txBody>
          <a:bodyPr/>
          <a:lstStyle/>
          <a:p>
            <a:r>
              <a:rPr lang="en-US" dirty="0"/>
              <a:t>Stack the odds in your favor</a:t>
            </a:r>
          </a:p>
        </p:txBody>
      </p:sp>
      <p:pic>
        <p:nvPicPr>
          <p:cNvPr id="4" name="Picture 3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6EDF8787-30C1-4DC6-8FDC-2BF6066A3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6" y="3124200"/>
            <a:ext cx="3498574" cy="2692138"/>
          </a:xfrm>
          <a:prstGeom prst="rect">
            <a:avLst/>
          </a:prstGeom>
        </p:spPr>
      </p:pic>
      <p:pic>
        <p:nvPicPr>
          <p:cNvPr id="6" name="Picture 5" descr="A person fishing on a boat&#10;&#10;Description automatically generated with medium confidence">
            <a:extLst>
              <a:ext uri="{FF2B5EF4-FFF2-40B4-BE49-F238E27FC236}">
                <a16:creationId xmlns:a16="http://schemas.microsoft.com/office/drawing/2014/main" id="{F2F61F85-BCBA-4ABF-BDE5-B2DE3C347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22" y="3124200"/>
            <a:ext cx="3886200" cy="26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71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Checks vs. The Size</a:t>
            </a:r>
          </a:p>
        </p:txBody>
      </p:sp>
      <p:pic>
        <p:nvPicPr>
          <p:cNvPr id="11267" name="Picture 7" descr="bea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313" y="1981200"/>
            <a:ext cx="6175375" cy="4114800"/>
          </a:xfrm>
        </p:spPr>
      </p:pic>
    </p:spTree>
    <p:extLst>
      <p:ext uri="{BB962C8B-B14F-4D97-AF65-F5344CB8AC3E}">
        <p14:creationId xmlns:p14="http://schemas.microsoft.com/office/powerpoint/2010/main" val="1328666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sz="4800" dirty="0"/>
              <a:t>Ask away or I will sing!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41910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E.J. O’Malley			        			         </a:t>
            </a:r>
          </a:p>
          <a:p>
            <a:r>
              <a:rPr lang="en-US" sz="2800" dirty="0"/>
              <a:t>ejomalley@fbi.gov		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71675"/>
            <a:ext cx="2600325" cy="2076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98BE-AC91-4EB8-94DA-4C5C497C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194430" cy="3200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Health vs. Wealth</a:t>
            </a:r>
            <a:br>
              <a:rPr lang="en-US" dirty="0"/>
            </a:br>
            <a:r>
              <a:rPr lang="en-US" dirty="0"/>
              <a:t>Mindful vs. Mindless</a:t>
            </a:r>
            <a:br>
              <a:rPr lang="en-US" dirty="0"/>
            </a:br>
            <a:r>
              <a:rPr lang="en-US" dirty="0"/>
              <a:t>Construct vs. Destruct</a:t>
            </a:r>
          </a:p>
        </p:txBody>
      </p:sp>
    </p:spTree>
    <p:extLst>
      <p:ext uri="{BB962C8B-B14F-4D97-AF65-F5344CB8AC3E}">
        <p14:creationId xmlns:p14="http://schemas.microsoft.com/office/powerpoint/2010/main" val="85111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 Each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– </a:t>
            </a:r>
            <a:r>
              <a:rPr lang="en-US" sz="1600" dirty="0"/>
              <a:t>Investment w/ Effort</a:t>
            </a:r>
            <a:endParaRPr lang="en-US" dirty="0"/>
          </a:p>
          <a:p>
            <a:endParaRPr lang="en-US" dirty="0"/>
          </a:p>
          <a:p>
            <a:r>
              <a:rPr lang="en-US" dirty="0"/>
              <a:t>Motivation – </a:t>
            </a:r>
            <a:r>
              <a:rPr lang="en-US" sz="1600" dirty="0"/>
              <a:t>Family/Friends</a:t>
            </a:r>
            <a:endParaRPr lang="en-US" dirty="0"/>
          </a:p>
          <a:p>
            <a:endParaRPr lang="en-US" dirty="0"/>
          </a:p>
          <a:p>
            <a:r>
              <a:rPr lang="en-US" dirty="0"/>
              <a:t>Opportunity - </a:t>
            </a:r>
            <a:r>
              <a:rPr lang="en-US" sz="1600" dirty="0"/>
              <a:t>23.5</a:t>
            </a:r>
            <a:endParaRPr lang="en-US" dirty="0"/>
          </a:p>
          <a:p>
            <a:endParaRPr lang="en-US" dirty="0"/>
          </a:p>
          <a:p>
            <a:r>
              <a:rPr lang="en-US" dirty="0"/>
              <a:t>Direction – </a:t>
            </a:r>
            <a:r>
              <a:rPr lang="en-US" sz="1600" dirty="0"/>
              <a:t>Constructive/Destructive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77110"/>
            <a:ext cx="2891021" cy="2245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181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Officially Supercharged!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198110"/>
              </p:ext>
            </p:extLst>
          </p:nvPr>
        </p:nvGraphicFramePr>
        <p:xfrm>
          <a:off x="609600" y="2743200"/>
          <a:ext cx="38862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581390" imgH="1352685" progId="Excel.Sheet.12">
                  <p:embed/>
                </p:oleObj>
              </mc:Choice>
              <mc:Fallback>
                <p:oleObj name="Worksheet" r:id="rId2" imgW="2581390" imgH="1352685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2743200"/>
                        <a:ext cx="38862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937887"/>
              </p:ext>
            </p:extLst>
          </p:nvPr>
        </p:nvGraphicFramePr>
        <p:xfrm>
          <a:off x="5638800" y="3062207"/>
          <a:ext cx="2781300" cy="225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23956" imgH="1352685" progId="Excel.Sheet.12">
                  <p:embed/>
                </p:oleObj>
              </mc:Choice>
              <mc:Fallback>
                <p:oleObj name="Worksheet" r:id="rId4" imgW="723956" imgH="1352685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3062207"/>
                        <a:ext cx="2781300" cy="2257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800"/>
            <a:ext cx="2748458" cy="17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1600"/>
            <a:ext cx="4681728" cy="3901440"/>
          </a:xfrm>
        </p:spPr>
      </p:pic>
    </p:spTree>
    <p:extLst>
      <p:ext uri="{BB962C8B-B14F-4D97-AF65-F5344CB8AC3E}">
        <p14:creationId xmlns:p14="http://schemas.microsoft.com/office/powerpoint/2010/main" val="442949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B6ED9A2A9C8408894242F9FE22F25" ma:contentTypeVersion="13" ma:contentTypeDescription="Create a new document." ma:contentTypeScope="" ma:versionID="68da05eae834d02593fd8d05b143677a">
  <xsd:schema xmlns:xsd="http://www.w3.org/2001/XMLSchema" xmlns:xs="http://www.w3.org/2001/XMLSchema" xmlns:p="http://schemas.microsoft.com/office/2006/metadata/properties" xmlns:ns2="e3a6caf9-59cf-44f8-bc83-d10b2f3bd5f1" xmlns:ns3="bd41fead-87d1-4995-a196-b374c9a6ed28" targetNamespace="http://schemas.microsoft.com/office/2006/metadata/properties" ma:root="true" ma:fieldsID="f0a5cd0ae7e3a546be3a8a181598c93b" ns2:_="" ns3:_="">
    <xsd:import namespace="e3a6caf9-59cf-44f8-bc83-d10b2f3bd5f1"/>
    <xsd:import namespace="bd41fead-87d1-4995-a196-b374c9a6ed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6caf9-59cf-44f8-bc83-d10b2f3bd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1fead-87d1-4995-a196-b374c9a6ed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5B3E7C-CD2C-4E67-8732-03C3C2AA2AA0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ca21212f-e4c4-415a-8df4-ebe100353d1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DACD48-7EE2-4F60-951C-AD814D64E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62D483-CB0F-4207-A892-0A2CE04E0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a6caf9-59cf-44f8-bc83-d10b2f3bd5f1"/>
    <ds:schemaRef ds:uri="bd41fead-87d1-4995-a196-b374c9a6ed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4176</TotalTime>
  <Words>811</Words>
  <Application>Microsoft Office PowerPoint</Application>
  <PresentationFormat>On-screen Show (4:3)</PresentationFormat>
  <Paragraphs>183</Paragraphs>
  <Slides>53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Book Antiqua</vt:lpstr>
      <vt:lpstr>Calibri</vt:lpstr>
      <vt:lpstr>Calibri Light</vt:lpstr>
      <vt:lpstr>Lucida Sans</vt:lpstr>
      <vt:lpstr>Times New Roman</vt:lpstr>
      <vt:lpstr>Wingdings</vt:lpstr>
      <vt:lpstr>Wingdings 2</vt:lpstr>
      <vt:lpstr>Wingdings 3</vt:lpstr>
      <vt:lpstr>Apex</vt:lpstr>
      <vt:lpstr>Office Theme</vt:lpstr>
      <vt:lpstr>Worksheet</vt:lpstr>
      <vt:lpstr>Physical Landscape</vt:lpstr>
      <vt:lpstr>MY Passion</vt:lpstr>
      <vt:lpstr>NOTHING ELSE MATTERS</vt:lpstr>
      <vt:lpstr>It will always be about who</vt:lpstr>
      <vt:lpstr>Our CORPSMAN</vt:lpstr>
      <vt:lpstr>              Health vs. Wealth Mindful vs. Mindless Construct vs. Destruct</vt:lpstr>
      <vt:lpstr>Win Each Day</vt:lpstr>
      <vt:lpstr>Officially Supercharged!</vt:lpstr>
      <vt:lpstr>PowerPoint Presentation</vt:lpstr>
      <vt:lpstr>PowerPoint Presentation</vt:lpstr>
      <vt:lpstr>Dr. Metta Singh – Henry Ford Sleep Center </vt:lpstr>
      <vt:lpstr>Human Performance Domains</vt:lpstr>
      <vt:lpstr>PowerPoint Presentation</vt:lpstr>
      <vt:lpstr>NBA Basketball Player</vt:lpstr>
      <vt:lpstr>PowerPoint Presentation</vt:lpstr>
      <vt:lpstr>PowerPoint Presentation</vt:lpstr>
      <vt:lpstr>PowerPoint Presentation</vt:lpstr>
      <vt:lpstr>PowerPoint Presentation</vt:lpstr>
      <vt:lpstr>Matthew Zanis   Physical Therapist</vt:lpstr>
      <vt:lpstr>A Weakness or Weapon</vt:lpstr>
      <vt:lpstr>Reduction Business</vt:lpstr>
      <vt:lpstr>Limiting Factor #1 – Food Choices</vt:lpstr>
      <vt:lpstr>The Threat</vt:lpstr>
      <vt:lpstr>Trust?</vt:lpstr>
      <vt:lpstr>PowerPoint Presentation</vt:lpstr>
      <vt:lpstr>Fueling Tactics</vt:lpstr>
      <vt:lpstr>PowerPoint Presentation</vt:lpstr>
      <vt:lpstr>PowerPoint Presentation</vt:lpstr>
      <vt:lpstr>PowerPoint Presentation</vt:lpstr>
      <vt:lpstr>PowerPoint Presentation</vt:lpstr>
      <vt:lpstr>My Immune response</vt:lpstr>
      <vt:lpstr>Methodology</vt:lpstr>
      <vt:lpstr>Learn From The Best</vt:lpstr>
      <vt:lpstr>Survive not Thrive</vt:lpstr>
      <vt:lpstr>PowerPoint Presentation</vt:lpstr>
      <vt:lpstr>Simulation Trap</vt:lpstr>
      <vt:lpstr>Abouttobehurt.com</vt:lpstr>
      <vt:lpstr>Assess, not Guess</vt:lpstr>
      <vt:lpstr>Dr. Stuart McGill</vt:lpstr>
      <vt:lpstr>The Goals for the Tactical Athlete</vt:lpstr>
      <vt:lpstr>Principles, Not Preferences</vt:lpstr>
      <vt:lpstr>Physical Literacy</vt:lpstr>
      <vt:lpstr>Unbreakable</vt:lpstr>
      <vt:lpstr>NO VACCINATION</vt:lpstr>
      <vt:lpstr>The Kettlebell </vt:lpstr>
      <vt:lpstr>The Stone Wall</vt:lpstr>
      <vt:lpstr>The Minimum Dose</vt:lpstr>
      <vt:lpstr>Your Re-Start</vt:lpstr>
      <vt:lpstr>PowerPoint Presentation</vt:lpstr>
      <vt:lpstr>Remember this…</vt:lpstr>
      <vt:lpstr>Stack the odds in your favor</vt:lpstr>
      <vt:lpstr>The Checks vs. The Size</vt:lpstr>
      <vt:lpstr>Ask away or I will sing! </vt:lpstr>
    </vt:vector>
  </TitlesOfParts>
  <Company>Department of Justice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Passion</dc:title>
  <dc:creator>ejomalley</dc:creator>
  <cp:lastModifiedBy>Dan Carmichael</cp:lastModifiedBy>
  <cp:revision>122</cp:revision>
  <dcterms:created xsi:type="dcterms:W3CDTF">2016-03-22T11:13:42Z</dcterms:created>
  <dcterms:modified xsi:type="dcterms:W3CDTF">2021-06-16T15:36:44Z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0x010100667B6ED9A2A9C8408894242F9FE22F25</vt:lpwstr>
  </property>
</Properties>
</file>